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80" r:id="rId2"/>
    <p:sldId id="287" r:id="rId3"/>
    <p:sldId id="288" r:id="rId4"/>
    <p:sldId id="289" r:id="rId5"/>
    <p:sldId id="291" r:id="rId6"/>
    <p:sldId id="290" r:id="rId7"/>
    <p:sldId id="301" r:id="rId8"/>
    <p:sldId id="292" r:id="rId9"/>
    <p:sldId id="294" r:id="rId10"/>
    <p:sldId id="295" r:id="rId11"/>
    <p:sldId id="296" r:id="rId12"/>
    <p:sldId id="303" r:id="rId13"/>
    <p:sldId id="302" r:id="rId14"/>
    <p:sldId id="293" r:id="rId15"/>
    <p:sldId id="298" r:id="rId16"/>
    <p:sldId id="299" r:id="rId17"/>
    <p:sldId id="297" r:id="rId18"/>
    <p:sldId id="304" r:id="rId19"/>
    <p:sldId id="300" r:id="rId20"/>
    <p:sldId id="285" r:id="rId21"/>
  </p:sldIdLst>
  <p:sldSz cx="12192000" cy="6858000"/>
  <p:notesSz cx="6858000" cy="9144000"/>
  <p:defaultTex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4032E33-9567-DC8E-3818-9C6E4F112D8C}" name="Stacey Greene" initials="SG" userId="S::agreene@stevens.edu::8691361d-68f7-40e3-a002-b2b2c8069a87"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DEA8B9-C1BA-9444-8318-8AF39260DB83}" v="110" dt="2024-10-09T12:01:54.6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22"/>
    <p:restoredTop sz="96327"/>
  </p:normalViewPr>
  <p:slideViewPr>
    <p:cSldViewPr snapToGrid="0" snapToObjects="1">
      <p:cViewPr>
        <p:scale>
          <a:sx n="132" d="100"/>
          <a:sy n="132" d="100"/>
        </p:scale>
        <p:origin x="-472" y="-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948F17-CD88-C84D-81CB-EFB18C377763}" type="datetimeFigureOut">
              <a:rPr lang="en-US" smtClean="0"/>
              <a:t>10/8/24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B341C-843E-6244-9C40-DD933A1134AC}" type="slidenum">
              <a:rPr lang="en-US" smtClean="0"/>
              <a:t>‹#›</a:t>
            </a:fld>
            <a:endParaRPr lang="en-US"/>
          </a:p>
        </p:txBody>
      </p:sp>
    </p:spTree>
    <p:extLst>
      <p:ext uri="{BB962C8B-B14F-4D97-AF65-F5344CB8AC3E}">
        <p14:creationId xmlns:p14="http://schemas.microsoft.com/office/powerpoint/2010/main" val="1186247763"/>
      </p:ext>
    </p:extLst>
  </p:cSld>
  <p:clrMap bg1="lt1" tx1="dk1" bg2="lt2" tx2="dk2" accent1="accent1" accent2="accent2" accent3="accent3" accent4="accent4" accent5="accent5" accent6="accent6" hlink="hlink" folHlink="folHlink"/>
  <p:notesStyle>
    <a:lvl1pPr marL="0" algn="l" defTabSz="914354" rtl="0" eaLnBrk="1" latinLnBrk="0" hangingPunct="1">
      <a:defRPr sz="1200" kern="1200">
        <a:solidFill>
          <a:schemeClr val="tx1"/>
        </a:solidFill>
        <a:latin typeface="+mn-lt"/>
        <a:ea typeface="+mn-ea"/>
        <a:cs typeface="+mn-cs"/>
      </a:defRPr>
    </a:lvl1pPr>
    <a:lvl2pPr marL="457178" algn="l" defTabSz="914354" rtl="0" eaLnBrk="1" latinLnBrk="0" hangingPunct="1">
      <a:defRPr sz="1200" kern="1200">
        <a:solidFill>
          <a:schemeClr val="tx1"/>
        </a:solidFill>
        <a:latin typeface="+mn-lt"/>
        <a:ea typeface="+mn-ea"/>
        <a:cs typeface="+mn-cs"/>
      </a:defRPr>
    </a:lvl2pPr>
    <a:lvl3pPr marL="914354" algn="l" defTabSz="914354" rtl="0" eaLnBrk="1" latinLnBrk="0" hangingPunct="1">
      <a:defRPr sz="1200" kern="1200">
        <a:solidFill>
          <a:schemeClr val="tx1"/>
        </a:solidFill>
        <a:latin typeface="+mn-lt"/>
        <a:ea typeface="+mn-ea"/>
        <a:cs typeface="+mn-cs"/>
      </a:defRPr>
    </a:lvl3pPr>
    <a:lvl4pPr marL="1371532" algn="l" defTabSz="914354" rtl="0" eaLnBrk="1" latinLnBrk="0" hangingPunct="1">
      <a:defRPr sz="1200" kern="1200">
        <a:solidFill>
          <a:schemeClr val="tx1"/>
        </a:solidFill>
        <a:latin typeface="+mn-lt"/>
        <a:ea typeface="+mn-ea"/>
        <a:cs typeface="+mn-cs"/>
      </a:defRPr>
    </a:lvl4pPr>
    <a:lvl5pPr marL="1828709" algn="l" defTabSz="914354" rtl="0" eaLnBrk="1" latinLnBrk="0" hangingPunct="1">
      <a:defRPr sz="1200" kern="1200">
        <a:solidFill>
          <a:schemeClr val="tx1"/>
        </a:solidFill>
        <a:latin typeface="+mn-lt"/>
        <a:ea typeface="+mn-ea"/>
        <a:cs typeface="+mn-cs"/>
      </a:defRPr>
    </a:lvl5pPr>
    <a:lvl6pPr marL="2285886" algn="l" defTabSz="914354" rtl="0" eaLnBrk="1" latinLnBrk="0" hangingPunct="1">
      <a:defRPr sz="1200" kern="1200">
        <a:solidFill>
          <a:schemeClr val="tx1"/>
        </a:solidFill>
        <a:latin typeface="+mn-lt"/>
        <a:ea typeface="+mn-ea"/>
        <a:cs typeface="+mn-cs"/>
      </a:defRPr>
    </a:lvl6pPr>
    <a:lvl7pPr marL="2743062" algn="l" defTabSz="914354" rtl="0" eaLnBrk="1" latinLnBrk="0" hangingPunct="1">
      <a:defRPr sz="1200" kern="1200">
        <a:solidFill>
          <a:schemeClr val="tx1"/>
        </a:solidFill>
        <a:latin typeface="+mn-lt"/>
        <a:ea typeface="+mn-ea"/>
        <a:cs typeface="+mn-cs"/>
      </a:defRPr>
    </a:lvl7pPr>
    <a:lvl8pPr marL="3200240" algn="l" defTabSz="914354" rtl="0" eaLnBrk="1" latinLnBrk="0" hangingPunct="1">
      <a:defRPr sz="1200" kern="1200">
        <a:solidFill>
          <a:schemeClr val="tx1"/>
        </a:solidFill>
        <a:latin typeface="+mn-lt"/>
        <a:ea typeface="+mn-ea"/>
        <a:cs typeface="+mn-cs"/>
      </a:defRPr>
    </a:lvl8pPr>
    <a:lvl9pPr marL="3657418" algn="l" defTabSz="914354"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3" name="Picture 12" descr="Background pattern&#10;&#10;Description automatically generated">
            <a:extLst>
              <a:ext uri="{FF2B5EF4-FFF2-40B4-BE49-F238E27FC236}">
                <a16:creationId xmlns:a16="http://schemas.microsoft.com/office/drawing/2014/main" id="{7BEC07CF-DE1C-5A16-AFE3-58045ECDE006}"/>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4249881" y="2504921"/>
            <a:ext cx="7280733"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4488873" y="4591369"/>
            <a:ext cx="7041742"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7" name="Text Placeholder 16">
            <a:extLst>
              <a:ext uri="{FF2B5EF4-FFF2-40B4-BE49-F238E27FC236}">
                <a16:creationId xmlns:a16="http://schemas.microsoft.com/office/drawing/2014/main" id="{E6F838CB-CD72-2334-C381-9BF56F85A624}"/>
              </a:ext>
            </a:extLst>
          </p:cNvPr>
          <p:cNvSpPr>
            <a:spLocks noGrp="1"/>
          </p:cNvSpPr>
          <p:nvPr>
            <p:ph type="body" sz="quarter" idx="11" hasCustomPrompt="1"/>
          </p:nvPr>
        </p:nvSpPr>
        <p:spPr>
          <a:xfrm>
            <a:off x="4675910" y="5690085"/>
            <a:ext cx="6854708"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16209" y="6342033"/>
            <a:ext cx="1114406"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11798893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1962352"/>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119680"/>
            <a:ext cx="4954588" cy="1828165"/>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349004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644526"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6400803" y="2233235"/>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644526"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6400803" y="4448441"/>
            <a:ext cx="4954588"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811423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ive Content">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AF436CFC-B187-8D35-9B90-53CDD3C63724}"/>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999" y="2210085"/>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9308"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999" y="4448439"/>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9308"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2005136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ive Content and subhea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3590D32B-BE46-D2FF-5124-9FDB3935948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3" name="Text Placeholder 3">
            <a:extLst>
              <a:ext uri="{FF2B5EF4-FFF2-40B4-BE49-F238E27FC236}">
                <a16:creationId xmlns:a16="http://schemas.microsoft.com/office/drawing/2014/main" id="{9FC42B0F-D951-B28C-B437-6054E47EBDFD}"/>
              </a:ext>
            </a:extLst>
          </p:cNvPr>
          <p:cNvSpPr>
            <a:spLocks noGrp="1"/>
          </p:cNvSpPr>
          <p:nvPr>
            <p:ph type="body" sz="quarter" idx="17"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15" name="Content Placeholder 2">
            <a:extLst>
              <a:ext uri="{FF2B5EF4-FFF2-40B4-BE49-F238E27FC236}">
                <a16:creationId xmlns:a16="http://schemas.microsoft.com/office/drawing/2014/main" id="{33F4AA73-6270-8996-F775-27ADF208BB76}"/>
              </a:ext>
            </a:extLst>
          </p:cNvPr>
          <p:cNvSpPr>
            <a:spLocks noGrp="1"/>
          </p:cNvSpPr>
          <p:nvPr>
            <p:ph sz="half" idx="1" hasCustomPrompt="1"/>
          </p:nvPr>
        </p:nvSpPr>
        <p:spPr>
          <a:xfrm>
            <a:off x="644771" y="2210082"/>
            <a:ext cx="4572000" cy="389016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E96A1FF-9563-1D0B-9D8F-4D3CE6D345C1}"/>
              </a:ext>
            </a:extLst>
          </p:cNvPr>
          <p:cNvSpPr>
            <a:spLocks noGrp="1"/>
          </p:cNvSpPr>
          <p:nvPr>
            <p:ph type="body" sz="quarter" idx="13" hasCustomPrompt="1"/>
          </p:nvPr>
        </p:nvSpPr>
        <p:spPr>
          <a:xfrm>
            <a:off x="5359205"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9" name="Text Placeholder 4">
            <a:extLst>
              <a:ext uri="{FF2B5EF4-FFF2-40B4-BE49-F238E27FC236}">
                <a16:creationId xmlns:a16="http://schemas.microsoft.com/office/drawing/2014/main" id="{99928444-9A41-AAEE-EC0C-055B01E3FA33}"/>
              </a:ext>
            </a:extLst>
          </p:cNvPr>
          <p:cNvSpPr>
            <a:spLocks noGrp="1"/>
          </p:cNvSpPr>
          <p:nvPr>
            <p:ph type="body" sz="quarter" idx="14" hasCustomPrompt="1"/>
          </p:nvPr>
        </p:nvSpPr>
        <p:spPr>
          <a:xfrm>
            <a:off x="8427720" y="2210086"/>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0" name="Text Placeholder 4">
            <a:extLst>
              <a:ext uri="{FF2B5EF4-FFF2-40B4-BE49-F238E27FC236}">
                <a16:creationId xmlns:a16="http://schemas.microsoft.com/office/drawing/2014/main" id="{157F465B-8F7A-5BDD-5E92-E3A4922D0EB8}"/>
              </a:ext>
            </a:extLst>
          </p:cNvPr>
          <p:cNvSpPr>
            <a:spLocks noGrp="1"/>
          </p:cNvSpPr>
          <p:nvPr>
            <p:ph type="body" sz="quarter" idx="15" hasCustomPrompt="1"/>
          </p:nvPr>
        </p:nvSpPr>
        <p:spPr>
          <a:xfrm>
            <a:off x="5359205"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11" name="Text Placeholder 4">
            <a:extLst>
              <a:ext uri="{FF2B5EF4-FFF2-40B4-BE49-F238E27FC236}">
                <a16:creationId xmlns:a16="http://schemas.microsoft.com/office/drawing/2014/main" id="{8903BE86-C433-D59A-ADA6-4BDB1F1AC224}"/>
              </a:ext>
            </a:extLst>
          </p:cNvPr>
          <p:cNvSpPr>
            <a:spLocks noGrp="1"/>
          </p:cNvSpPr>
          <p:nvPr>
            <p:ph type="body" sz="quarter" idx="16" hasCustomPrompt="1"/>
          </p:nvPr>
        </p:nvSpPr>
        <p:spPr>
          <a:xfrm>
            <a:off x="8427720" y="4448441"/>
            <a:ext cx="2926080" cy="1651807"/>
          </a:xfrm>
        </p:spPr>
        <p:txBody>
          <a:bodyPr>
            <a:noAutofit/>
          </a:bodyPr>
          <a:lstStyle>
            <a:lvl1pPr marL="0" indent="0" algn="ctr">
              <a:buNone/>
              <a:defRPr/>
            </a:lvl1pPr>
            <a:lvl2pPr marL="457178" indent="0" algn="ctr">
              <a:buNone/>
              <a:defRPr/>
            </a:lvl2pPr>
            <a:lvl3pPr marL="914354" indent="0" algn="ctr">
              <a:buNone/>
              <a:defRPr/>
            </a:lvl3pPr>
            <a:lvl4pPr marL="1371532" indent="0" algn="ctr">
              <a:buNone/>
              <a:defRPr/>
            </a:lvl4pPr>
            <a:lvl5pPr marL="1828709" indent="0" algn="ctr">
              <a:buNone/>
              <a:defRPr/>
            </a:lvl5pPr>
          </a:lstStyle>
          <a:p>
            <a:pPr lvl="0"/>
            <a:r>
              <a:rPr lang="en-US" dirty="0"/>
              <a:t>Click to edit text</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5082375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Subhea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CFB8F7E-E499-364F-DBBC-112AB229FB0F}"/>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9" name="Text Placeholder 3">
            <a:extLst>
              <a:ext uri="{FF2B5EF4-FFF2-40B4-BE49-F238E27FC236}">
                <a16:creationId xmlns:a16="http://schemas.microsoft.com/office/drawing/2014/main" id="{C2104D11-CF58-8BD0-F89F-27B8D217FA90}"/>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Click to edit subhead</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2325836"/>
            <a:ext cx="5181600"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975486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74C1-7A20-8CB4-3DD4-EB8A50BB8128}"/>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Text Placeholder 2">
            <a:extLst>
              <a:ext uri="{FF2B5EF4-FFF2-40B4-BE49-F238E27FC236}">
                <a16:creationId xmlns:a16="http://schemas.microsoft.com/office/drawing/2014/main" id="{817277B2-0A2F-FA77-9E15-CA3A58A5B545}"/>
              </a:ext>
            </a:extLst>
          </p:cNvPr>
          <p:cNvSpPr>
            <a:spLocks noGrp="1"/>
          </p:cNvSpPr>
          <p:nvPr>
            <p:ph type="body" idx="1" hasCustomPrompt="1"/>
          </p:nvPr>
        </p:nvSpPr>
        <p:spPr>
          <a:xfrm>
            <a:off x="644772" y="1681163"/>
            <a:ext cx="5157787"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4" name="Content Placeholder 3">
            <a:extLst>
              <a:ext uri="{FF2B5EF4-FFF2-40B4-BE49-F238E27FC236}">
                <a16:creationId xmlns:a16="http://schemas.microsoft.com/office/drawing/2014/main" id="{07B25F01-3996-B6B6-F8FD-75E9120A8843}"/>
              </a:ext>
            </a:extLst>
          </p:cNvPr>
          <p:cNvSpPr>
            <a:spLocks noGrp="1"/>
          </p:cNvSpPr>
          <p:nvPr>
            <p:ph sz="half" idx="2" hasCustomPrompt="1"/>
          </p:nvPr>
        </p:nvSpPr>
        <p:spPr>
          <a:xfrm>
            <a:off x="644772" y="2505075"/>
            <a:ext cx="5157787"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F473F84-FD9A-282A-FBCC-F5ADD527FC9F}"/>
              </a:ext>
            </a:extLst>
          </p:cNvPr>
          <p:cNvSpPr>
            <a:spLocks noGrp="1"/>
          </p:cNvSpPr>
          <p:nvPr>
            <p:ph type="body" sz="quarter" idx="3" hasCustomPrompt="1"/>
          </p:nvPr>
        </p:nvSpPr>
        <p:spPr>
          <a:xfrm>
            <a:off x="6172202" y="1681163"/>
            <a:ext cx="5183188" cy="823912"/>
          </a:xfrm>
        </p:spPr>
        <p:txBody>
          <a:bodyPr anchor="b"/>
          <a:lstStyle>
            <a:lvl1pPr marL="0" indent="0">
              <a:buNone/>
              <a:defRPr sz="2400" b="1"/>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US" dirty="0"/>
              <a:t>Click to edit text</a:t>
            </a:r>
          </a:p>
        </p:txBody>
      </p:sp>
      <p:sp>
        <p:nvSpPr>
          <p:cNvPr id="6" name="Content Placeholder 5">
            <a:extLst>
              <a:ext uri="{FF2B5EF4-FFF2-40B4-BE49-F238E27FC236}">
                <a16:creationId xmlns:a16="http://schemas.microsoft.com/office/drawing/2014/main" id="{5EE5DE14-382A-1AC7-A660-8E5831B83608}"/>
              </a:ext>
            </a:extLst>
          </p:cNvPr>
          <p:cNvSpPr>
            <a:spLocks noGrp="1"/>
          </p:cNvSpPr>
          <p:nvPr>
            <p:ph sz="quarter" idx="4" hasCustomPrompt="1"/>
          </p:nvPr>
        </p:nvSpPr>
        <p:spPr>
          <a:xfrm>
            <a:off x="6172202" y="2505075"/>
            <a:ext cx="5183188" cy="3684588"/>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8">
            <a:extLst>
              <a:ext uri="{FF2B5EF4-FFF2-40B4-BE49-F238E27FC236}">
                <a16:creationId xmlns:a16="http://schemas.microsoft.com/office/drawing/2014/main" id="{9E6D1FFC-28E6-E13A-7721-39658D2AA087}"/>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9209240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27957-9EED-8271-0E72-EFAE0371AF15}"/>
              </a:ext>
            </a:extLst>
          </p:cNvPr>
          <p:cNvSpPr>
            <a:spLocks noGrp="1"/>
          </p:cNvSpPr>
          <p:nvPr>
            <p:ph type="title" hasCustomPrompt="1"/>
          </p:nvPr>
        </p:nvSpPr>
        <p:spPr/>
        <p:txBody>
          <a:bodyPr/>
          <a:lstStyle/>
          <a:p>
            <a:r>
              <a:rPr lang="en-US" dirty="0"/>
              <a:t>CLICK TO EDIT TITLE</a:t>
            </a:r>
          </a:p>
        </p:txBody>
      </p:sp>
      <p:sp>
        <p:nvSpPr>
          <p:cNvPr id="5" name="Slide Number Placeholder 4">
            <a:extLst>
              <a:ext uri="{FF2B5EF4-FFF2-40B4-BE49-F238E27FC236}">
                <a16:creationId xmlns:a16="http://schemas.microsoft.com/office/drawing/2014/main" id="{D555F4F9-1684-DE61-8B6E-9C5982CDC272}"/>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053635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C93D118-64C2-DAF8-93EF-9D41A6B09A50}"/>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5264074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46ACC9-E2A9-486E-5749-83DDF3B956C7}"/>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Tree>
    <p:extLst>
      <p:ext uri="{BB962C8B-B14F-4D97-AF65-F5344CB8AC3E}">
        <p14:creationId xmlns:p14="http://schemas.microsoft.com/office/powerpoint/2010/main" val="29200509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1ABF1B99-BFB4-0688-A8CA-067A988DADEC}"/>
              </a:ext>
            </a:extLst>
          </p:cNvPr>
          <p:cNvSpPr>
            <a:spLocks noGrp="1"/>
          </p:cNvSpPr>
          <p:nvPr>
            <p:ph type="sldNum" sz="quarter" idx="12"/>
          </p:nvPr>
        </p:nvSpPr>
        <p:spPr/>
        <p:txBody>
          <a:bodyPr/>
          <a:lstStyle/>
          <a:p>
            <a:fld id="{4267CD5E-26CF-4249-8540-BB1D07FD4227}" type="slidenum">
              <a:rPr lang="en-US" smtClean="0"/>
              <a:t>‹#›</a:t>
            </a:fld>
            <a:endParaRPr lang="en-US"/>
          </a:p>
        </p:txBody>
      </p:sp>
      <p:sp>
        <p:nvSpPr>
          <p:cNvPr id="3" name="Content Placeholder 2">
            <a:extLst>
              <a:ext uri="{FF2B5EF4-FFF2-40B4-BE49-F238E27FC236}">
                <a16:creationId xmlns:a16="http://schemas.microsoft.com/office/drawing/2014/main" id="{A1A211F7-F5B3-755A-0FE9-7416E5B6D3BB}"/>
              </a:ext>
            </a:extLst>
          </p:cNvPr>
          <p:cNvSpPr>
            <a:spLocks noGrp="1"/>
          </p:cNvSpPr>
          <p:nvPr>
            <p:ph idx="1" hasCustomPrompt="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C1DCA10-F271-79EA-C335-35398B7961CF}"/>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2" name="Title 1">
            <a:extLst>
              <a:ext uri="{FF2B5EF4-FFF2-40B4-BE49-F238E27FC236}">
                <a16:creationId xmlns:a16="http://schemas.microsoft.com/office/drawing/2014/main" id="{F7F18D82-BCB2-4520-6E3E-BC47DF6E92F2}"/>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Tree>
    <p:extLst>
      <p:ext uri="{BB962C8B-B14F-4D97-AF65-F5344CB8AC3E}">
        <p14:creationId xmlns:p14="http://schemas.microsoft.com/office/powerpoint/2010/main" val="684570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7" name="Picture 6" descr="A statue of a person riding a horse&#10;&#10;Description automatically generated with medium confidence">
            <a:extLst>
              <a:ext uri="{FF2B5EF4-FFF2-40B4-BE49-F238E27FC236}">
                <a16:creationId xmlns:a16="http://schemas.microsoft.com/office/drawing/2014/main" id="{5DDDB80B-17FF-14EE-7F02-306E3A735FA0}"/>
              </a:ext>
            </a:extLst>
          </p:cNvPr>
          <p:cNvPicPr>
            <a:picLocks noChangeAspect="1"/>
          </p:cNvPicPr>
          <p:nvPr userDrawn="1"/>
        </p:nvPicPr>
        <p:blipFill rotWithShape="1">
          <a:blip r:embed="rId2"/>
          <a:srcRect l="16253"/>
          <a:stretch/>
        </p:blipFill>
        <p:spPr>
          <a:xfrm>
            <a:off x="2" y="0"/>
            <a:ext cx="8636340" cy="6858000"/>
          </a:xfrm>
          <a:prstGeom prst="rect">
            <a:avLst/>
          </a:prstGeom>
        </p:spPr>
      </p:pic>
      <p:pic>
        <p:nvPicPr>
          <p:cNvPr id="6" name="Picture 5" descr="A picture containing shape&#10;&#10;Description automatically generated">
            <a:extLst>
              <a:ext uri="{FF2B5EF4-FFF2-40B4-BE49-F238E27FC236}">
                <a16:creationId xmlns:a16="http://schemas.microsoft.com/office/drawing/2014/main" id="{0AB85730-9DAB-ABF0-A4D0-5DE36B82261D}"/>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35168D54-7A73-18F8-ADFA-A2790DA6BE4A}"/>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3" name="Subtitle 2">
            <a:extLst>
              <a:ext uri="{FF2B5EF4-FFF2-40B4-BE49-F238E27FC236}">
                <a16:creationId xmlns:a16="http://schemas.microsoft.com/office/drawing/2014/main" id="{58C8A321-3799-3D0C-D5A4-CA5C30A7CB56}"/>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2" name="Text Placeholder 16">
            <a:extLst>
              <a:ext uri="{FF2B5EF4-FFF2-40B4-BE49-F238E27FC236}">
                <a16:creationId xmlns:a16="http://schemas.microsoft.com/office/drawing/2014/main" id="{07BEFC5F-CD6D-A7BC-1322-BACD15CFA532}"/>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4" name="Date Placeholder 3">
            <a:extLst>
              <a:ext uri="{FF2B5EF4-FFF2-40B4-BE49-F238E27FC236}">
                <a16:creationId xmlns:a16="http://schemas.microsoft.com/office/drawing/2014/main" id="{EB9B160D-2B04-EFF9-9233-5CF3861AACE8}"/>
              </a:ext>
            </a:extLst>
          </p:cNvPr>
          <p:cNvSpPr>
            <a:spLocks noGrp="1"/>
          </p:cNvSpPr>
          <p:nvPr>
            <p:ph type="dt" sz="half" idx="10"/>
          </p:nvPr>
        </p:nvSpPr>
        <p:spPr>
          <a:xfrm>
            <a:off x="10406269" y="6342033"/>
            <a:ext cx="1124345"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Date</a:t>
            </a:r>
          </a:p>
        </p:txBody>
      </p:sp>
    </p:spTree>
    <p:extLst>
      <p:ext uri="{BB962C8B-B14F-4D97-AF65-F5344CB8AC3E}">
        <p14:creationId xmlns:p14="http://schemas.microsoft.com/office/powerpoint/2010/main" val="21845045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BCDE9B-54A8-866E-B788-EB3968761BC7}"/>
              </a:ext>
            </a:extLst>
          </p:cNvPr>
          <p:cNvSpPr>
            <a:spLocks noGrp="1"/>
          </p:cNvSpPr>
          <p:nvPr>
            <p:ph type="title" hasCustomPrompt="1"/>
          </p:nvPr>
        </p:nvSpPr>
        <p:spPr>
          <a:xfrm>
            <a:off x="644773" y="457200"/>
            <a:ext cx="4127255" cy="1600200"/>
          </a:xfrm>
        </p:spPr>
        <p:txBody>
          <a:bodyPr anchor="b"/>
          <a:lstStyle>
            <a:lvl1pPr>
              <a:defRPr sz="3200"/>
            </a:lvl1pPr>
          </a:lstStyle>
          <a:p>
            <a:r>
              <a:rPr lang="en-US" dirty="0"/>
              <a:t>Click to edit title</a:t>
            </a:r>
          </a:p>
        </p:txBody>
      </p:sp>
      <p:sp>
        <p:nvSpPr>
          <p:cNvPr id="4" name="Text Placeholder 3">
            <a:extLst>
              <a:ext uri="{FF2B5EF4-FFF2-40B4-BE49-F238E27FC236}">
                <a16:creationId xmlns:a16="http://schemas.microsoft.com/office/drawing/2014/main" id="{B31F6659-DAE0-7160-C9F6-2C8137D933BD}"/>
              </a:ext>
            </a:extLst>
          </p:cNvPr>
          <p:cNvSpPr>
            <a:spLocks noGrp="1"/>
          </p:cNvSpPr>
          <p:nvPr>
            <p:ph type="body" sz="half" idx="2" hasCustomPrompt="1"/>
          </p:nvPr>
        </p:nvSpPr>
        <p:spPr>
          <a:xfrm>
            <a:off x="644773" y="2057402"/>
            <a:ext cx="4127255" cy="3811588"/>
          </a:xfrm>
        </p:spPr>
        <p:txBody>
          <a:bodyPr/>
          <a:lstStyle>
            <a:lvl1pPr marL="0" indent="0">
              <a:buNone/>
              <a:defRPr sz="1600"/>
            </a:lvl1pPr>
            <a:lvl2pPr marL="457178" indent="0">
              <a:buNone/>
              <a:defRPr sz="1400"/>
            </a:lvl2pPr>
            <a:lvl3pPr marL="914354" indent="0">
              <a:buNone/>
              <a:defRPr sz="1200"/>
            </a:lvl3pPr>
            <a:lvl4pPr marL="1371532" indent="0">
              <a:buNone/>
              <a:defRPr sz="1000"/>
            </a:lvl4pPr>
            <a:lvl5pPr marL="1828709" indent="0">
              <a:buNone/>
              <a:defRPr sz="1000"/>
            </a:lvl5pPr>
            <a:lvl6pPr marL="2285886" indent="0">
              <a:buNone/>
              <a:defRPr sz="1000"/>
            </a:lvl6pPr>
            <a:lvl7pPr marL="2743062" indent="0">
              <a:buNone/>
              <a:defRPr sz="1000"/>
            </a:lvl7pPr>
            <a:lvl8pPr marL="3200240" indent="0">
              <a:buNone/>
              <a:defRPr sz="1000"/>
            </a:lvl8pPr>
            <a:lvl9pPr marL="3657418" indent="0">
              <a:buNone/>
              <a:defRPr sz="1000"/>
            </a:lvl9pPr>
          </a:lstStyle>
          <a:p>
            <a:pPr lvl="0"/>
            <a:r>
              <a:rPr lang="en-US" dirty="0"/>
              <a:t>Click to edit text</a:t>
            </a:r>
          </a:p>
        </p:txBody>
      </p:sp>
      <p:sp>
        <p:nvSpPr>
          <p:cNvPr id="3" name="Picture Placeholder 2">
            <a:extLst>
              <a:ext uri="{FF2B5EF4-FFF2-40B4-BE49-F238E27FC236}">
                <a16:creationId xmlns:a16="http://schemas.microsoft.com/office/drawing/2014/main" id="{3F05E2B1-FC9F-DFC8-B82B-3A9D2B911EBC}"/>
              </a:ext>
            </a:extLst>
          </p:cNvPr>
          <p:cNvSpPr>
            <a:spLocks noGrp="1"/>
          </p:cNvSpPr>
          <p:nvPr>
            <p:ph type="pic" idx="1"/>
          </p:nvPr>
        </p:nvSpPr>
        <p:spPr>
          <a:xfrm>
            <a:off x="5183188" y="987428"/>
            <a:ext cx="6172200" cy="4873625"/>
          </a:xfrm>
        </p:spPr>
        <p:txBody>
          <a:bodyPr/>
          <a:lstStyle>
            <a:lvl1pPr marL="0" indent="0">
              <a:buNone/>
              <a:defRPr sz="3200"/>
            </a:lvl1pPr>
            <a:lvl2pPr marL="457178" indent="0">
              <a:buNone/>
              <a:defRPr sz="2800"/>
            </a:lvl2pPr>
            <a:lvl3pPr marL="914354" indent="0">
              <a:buNone/>
              <a:defRPr sz="2400"/>
            </a:lvl3pPr>
            <a:lvl4pPr marL="1371532" indent="0">
              <a:buNone/>
              <a:defRPr sz="2000"/>
            </a:lvl4pPr>
            <a:lvl5pPr marL="1828709" indent="0">
              <a:buNone/>
              <a:defRPr sz="2000"/>
            </a:lvl5pPr>
            <a:lvl6pPr marL="2285886" indent="0">
              <a:buNone/>
              <a:defRPr sz="2000"/>
            </a:lvl6pPr>
            <a:lvl7pPr marL="2743062" indent="0">
              <a:buNone/>
              <a:defRPr sz="2000"/>
            </a:lvl7pPr>
            <a:lvl8pPr marL="3200240" indent="0">
              <a:buNone/>
              <a:defRPr sz="2000"/>
            </a:lvl8pPr>
            <a:lvl9pPr marL="3657418" indent="0">
              <a:buNone/>
              <a:defRPr sz="2000"/>
            </a:lvl9pPr>
          </a:lstStyle>
          <a:p>
            <a:endParaRPr lang="en-US" dirty="0"/>
          </a:p>
        </p:txBody>
      </p:sp>
      <p:sp>
        <p:nvSpPr>
          <p:cNvPr id="7" name="Slide Number Placeholder 6">
            <a:extLst>
              <a:ext uri="{FF2B5EF4-FFF2-40B4-BE49-F238E27FC236}">
                <a16:creationId xmlns:a16="http://schemas.microsoft.com/office/drawing/2014/main" id="{330ECE5B-0146-1148-6A0D-A0F447C354AC}"/>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41693715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92B4C-D932-924C-A9B9-A7396B7CB503}"/>
              </a:ext>
            </a:extLst>
          </p:cNvPr>
          <p:cNvSpPr>
            <a:spLocks noGrp="1"/>
          </p:cNvSpPr>
          <p:nvPr>
            <p:ph type="title" hasCustomPrompt="1"/>
          </p:nvPr>
        </p:nvSpPr>
        <p:spPr/>
        <p:txBody>
          <a:bodyPr/>
          <a:lstStyle/>
          <a:p>
            <a:r>
              <a:rPr lang="en-US" dirty="0"/>
              <a:t>Click to edit title</a:t>
            </a:r>
          </a:p>
        </p:txBody>
      </p:sp>
      <p:sp>
        <p:nvSpPr>
          <p:cNvPr id="3" name="Vertical Text Placeholder 2">
            <a:extLst>
              <a:ext uri="{FF2B5EF4-FFF2-40B4-BE49-F238E27FC236}">
                <a16:creationId xmlns:a16="http://schemas.microsoft.com/office/drawing/2014/main" id="{61DF67A6-D1DA-71BB-CCFF-678D91838913}"/>
              </a:ext>
            </a:extLst>
          </p:cNvPr>
          <p:cNvSpPr>
            <a:spLocks noGrp="1"/>
          </p:cNvSpPr>
          <p:nvPr>
            <p:ph type="body" orient="vert" idx="1" hasCustomPrompt="1"/>
          </p:nvPr>
        </p:nvSpPr>
        <p:spPr/>
        <p:txBody>
          <a:bodyPr vert="eaVert"/>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8948267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8CFDF3-4C0B-B588-73E9-559E689FE0AF}"/>
              </a:ext>
            </a:extLst>
          </p:cNvPr>
          <p:cNvSpPr>
            <a:spLocks noGrp="1"/>
          </p:cNvSpPr>
          <p:nvPr>
            <p:ph type="title" orient="vert"/>
          </p:nvPr>
        </p:nvSpPr>
        <p:spPr>
          <a:xfrm>
            <a:off x="8724902" y="365127"/>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0E20EF8-D417-90E9-AEFA-DB28B8392B89}"/>
              </a:ext>
            </a:extLst>
          </p:cNvPr>
          <p:cNvSpPr>
            <a:spLocks noGrp="1"/>
          </p:cNvSpPr>
          <p:nvPr>
            <p:ph type="body" orient="vert" idx="1"/>
          </p:nvPr>
        </p:nvSpPr>
        <p:spPr>
          <a:xfrm>
            <a:off x="644769" y="365127"/>
            <a:ext cx="7927731"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839118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pic>
        <p:nvPicPr>
          <p:cNvPr id="6" name="Picture 5" descr="A picture containing person, crowd, event, several&#10;&#10;Description automatically generated">
            <a:extLst>
              <a:ext uri="{FF2B5EF4-FFF2-40B4-BE49-F238E27FC236}">
                <a16:creationId xmlns:a16="http://schemas.microsoft.com/office/drawing/2014/main" id="{206FAFD8-028E-613E-F668-7FDFC37E002D}"/>
              </a:ext>
            </a:extLst>
          </p:cNvPr>
          <p:cNvPicPr>
            <a:picLocks noChangeAspect="1"/>
          </p:cNvPicPr>
          <p:nvPr userDrawn="1"/>
        </p:nvPicPr>
        <p:blipFill rotWithShape="1">
          <a:blip r:embed="rId2"/>
          <a:srcRect l="28985"/>
          <a:stretch/>
        </p:blipFill>
        <p:spPr>
          <a:xfrm>
            <a:off x="2" y="0"/>
            <a:ext cx="7305260" cy="6858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E12E123F-8311-330F-DB73-3B618A779343}"/>
              </a:ext>
            </a:extLst>
          </p:cNvPr>
          <p:cNvPicPr>
            <a:picLocks noChangeAspect="1"/>
          </p:cNvPicPr>
          <p:nvPr userDrawn="1"/>
        </p:nvPicPr>
        <p:blipFill>
          <a:blip r:embed="rId3"/>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84B2191C-6994-71BA-A63E-85F5AF6A9776}"/>
              </a:ext>
            </a:extLst>
          </p:cNvPr>
          <p:cNvSpPr txBox="1"/>
          <p:nvPr userDrawn="1"/>
        </p:nvSpPr>
        <p:spPr>
          <a:xfrm>
            <a:off x="7284722" y="3144277"/>
            <a:ext cx="4245895" cy="923330"/>
          </a:xfrm>
          <a:prstGeom prst="rect">
            <a:avLst/>
          </a:prstGeom>
          <a:noFill/>
        </p:spPr>
        <p:txBody>
          <a:bodyPr wrap="square" rtlCol="0">
            <a:spAutoFit/>
          </a:bodyPr>
          <a:lstStyle/>
          <a:p>
            <a:pPr algn="r"/>
            <a:r>
              <a:rPr lang="en-US" sz="5400" b="0" i="0" dirty="0">
                <a:solidFill>
                  <a:schemeClr val="bg1"/>
                </a:solidFill>
                <a:latin typeface="Saira Condensed Condensed Light" pitchFamily="2" charset="77"/>
              </a:rPr>
              <a:t>THANK </a:t>
            </a:r>
            <a:r>
              <a:rPr lang="en-US" sz="5400" b="1" i="0" dirty="0">
                <a:solidFill>
                  <a:schemeClr val="bg1"/>
                </a:solidFill>
                <a:latin typeface="Saira Condensed Condensed Light" pitchFamily="2" charset="77"/>
              </a:rPr>
              <a:t>YOU</a:t>
            </a:r>
          </a:p>
        </p:txBody>
      </p:sp>
      <p:sp>
        <p:nvSpPr>
          <p:cNvPr id="9" name="TextBox 8">
            <a:extLst>
              <a:ext uri="{FF2B5EF4-FFF2-40B4-BE49-F238E27FC236}">
                <a16:creationId xmlns:a16="http://schemas.microsoft.com/office/drawing/2014/main" id="{7F2600DA-4934-A3D7-306B-06292C3154B8}"/>
              </a:ext>
            </a:extLst>
          </p:cNvPr>
          <p:cNvSpPr txBox="1"/>
          <p:nvPr userDrawn="1"/>
        </p:nvSpPr>
        <p:spPr>
          <a:xfrm>
            <a:off x="6096002" y="5170418"/>
            <a:ext cx="5434615" cy="584775"/>
          </a:xfrm>
          <a:prstGeom prst="rect">
            <a:avLst/>
          </a:prstGeom>
          <a:noFill/>
        </p:spPr>
        <p:txBody>
          <a:bodyPr wrap="square" rtlCol="0">
            <a:spAutoFit/>
          </a:bodyPr>
          <a:lstStyle/>
          <a:p>
            <a:pPr algn="r"/>
            <a:r>
              <a:rPr lang="en-US" sz="1600" b="1" kern="1200" dirty="0">
                <a:solidFill>
                  <a:schemeClr val="bg1"/>
                </a:solidFill>
                <a:effectLst/>
                <a:latin typeface="IBM Plex Sans" panose="020B0503050203000203" pitchFamily="34" charset="0"/>
                <a:ea typeface="+mn-ea"/>
                <a:cs typeface="+mn-cs"/>
              </a:rPr>
              <a:t>Stevens Institute of Technology</a:t>
            </a:r>
            <a:br>
              <a:rPr lang="en-US" sz="1600" b="1" kern="1200" dirty="0">
                <a:solidFill>
                  <a:schemeClr val="bg1"/>
                </a:solidFill>
                <a:effectLst/>
                <a:latin typeface="IBM Plex Sans" panose="020B0503050203000203" pitchFamily="34" charset="0"/>
                <a:ea typeface="+mn-ea"/>
                <a:cs typeface="+mn-cs"/>
              </a:rPr>
            </a:br>
            <a:r>
              <a:rPr lang="en-US" sz="1600" kern="1200" dirty="0">
                <a:solidFill>
                  <a:schemeClr val="bg1"/>
                </a:solidFill>
                <a:effectLst/>
                <a:latin typeface="IBM Plex Sans" panose="020B0503050203000203" pitchFamily="34" charset="0"/>
                <a:ea typeface="+mn-ea"/>
                <a:cs typeface="+mn-cs"/>
              </a:rPr>
              <a:t>1 Castle Point Terrace, Hoboken, NJ 07030</a:t>
            </a:r>
          </a:p>
        </p:txBody>
      </p:sp>
    </p:spTree>
    <p:extLst>
      <p:ext uri="{BB962C8B-B14F-4D97-AF65-F5344CB8AC3E}">
        <p14:creationId xmlns:p14="http://schemas.microsoft.com/office/powerpoint/2010/main" val="600712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Custom Imag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8C4886-2087-94B4-E2E5-4E48B7FF8FE2}"/>
              </a:ext>
            </a:extLst>
          </p:cNvPr>
          <p:cNvPicPr>
            <a:picLocks noChangeAspect="1"/>
          </p:cNvPicPr>
          <p:nvPr userDrawn="1"/>
        </p:nvPicPr>
        <p:blipFill rotWithShape="1">
          <a:blip r:embed="rId2"/>
          <a:srcRect l="103" r="14569"/>
          <a:stretch/>
        </p:blipFill>
        <p:spPr>
          <a:xfrm>
            <a:off x="-2033456" y="0"/>
            <a:ext cx="10392405" cy="6858000"/>
          </a:xfrm>
          <a:prstGeom prst="rect">
            <a:avLst/>
          </a:prstGeom>
        </p:spPr>
      </p:pic>
      <p:pic>
        <p:nvPicPr>
          <p:cNvPr id="9" name="Picture 8" descr="A picture containing shape&#10;&#10;Description automatically generated">
            <a:extLst>
              <a:ext uri="{FF2B5EF4-FFF2-40B4-BE49-F238E27FC236}">
                <a16:creationId xmlns:a16="http://schemas.microsoft.com/office/drawing/2014/main" id="{B3488FA0-8E86-6BE9-82C5-43785B32427F}"/>
              </a:ext>
            </a:extLst>
          </p:cNvPr>
          <p:cNvPicPr>
            <a:picLocks noChangeAspect="1"/>
          </p:cNvPicPr>
          <p:nvPr userDrawn="1"/>
        </p:nvPicPr>
        <p:blipFill>
          <a:blip r:embed="rId3"/>
          <a:stretch>
            <a:fillRect/>
          </a:stretch>
        </p:blipFill>
        <p:spPr>
          <a:xfrm>
            <a:off x="298449" y="0"/>
            <a:ext cx="11893551" cy="6858000"/>
          </a:xfrm>
          <a:prstGeom prst="rect">
            <a:avLst/>
          </a:prstGeom>
        </p:spPr>
      </p:pic>
      <p:sp>
        <p:nvSpPr>
          <p:cNvPr id="10" name="Title 1">
            <a:extLst>
              <a:ext uri="{FF2B5EF4-FFF2-40B4-BE49-F238E27FC236}">
                <a16:creationId xmlns:a16="http://schemas.microsoft.com/office/drawing/2014/main" id="{B9CC9AF6-817B-A87B-A5E6-9A6BE8BA0878}"/>
              </a:ext>
            </a:extLst>
          </p:cNvPr>
          <p:cNvSpPr>
            <a:spLocks noGrp="1"/>
          </p:cNvSpPr>
          <p:nvPr>
            <p:ph type="ctrTitle" hasCustomPrompt="1"/>
          </p:nvPr>
        </p:nvSpPr>
        <p:spPr>
          <a:xfrm>
            <a:off x="6324602" y="2504921"/>
            <a:ext cx="5206015" cy="2061531"/>
          </a:xfrm>
        </p:spPr>
        <p:txBody>
          <a:bodyPr anchor="b">
            <a:normAutofit/>
          </a:bodyPr>
          <a:lstStyle>
            <a:lvl1pPr algn="r">
              <a:defRPr sz="5400" b="0" i="0">
                <a:solidFill>
                  <a:schemeClr val="bg1"/>
                </a:solidFill>
                <a:latin typeface="Saira Condensed Condensed Light" pitchFamily="2" charset="77"/>
              </a:defRPr>
            </a:lvl1pPr>
          </a:lstStyle>
          <a:p>
            <a:r>
              <a:rPr lang="en-US" dirty="0"/>
              <a:t>CLICK TO EDIT TITLE</a:t>
            </a:r>
          </a:p>
        </p:txBody>
      </p:sp>
      <p:sp>
        <p:nvSpPr>
          <p:cNvPr id="11" name="Subtitle 2">
            <a:extLst>
              <a:ext uri="{FF2B5EF4-FFF2-40B4-BE49-F238E27FC236}">
                <a16:creationId xmlns:a16="http://schemas.microsoft.com/office/drawing/2014/main" id="{62636281-107E-01A8-5316-84DAA71CD1E3}"/>
              </a:ext>
            </a:extLst>
          </p:cNvPr>
          <p:cNvSpPr>
            <a:spLocks noGrp="1"/>
          </p:cNvSpPr>
          <p:nvPr>
            <p:ph type="subTitle" idx="1" hasCustomPrompt="1"/>
          </p:nvPr>
        </p:nvSpPr>
        <p:spPr>
          <a:xfrm>
            <a:off x="6616701" y="4591369"/>
            <a:ext cx="4913915" cy="934635"/>
          </a:xfrm>
        </p:spPr>
        <p:txBody>
          <a:bodyPr>
            <a:normAutofit/>
          </a:bodyPr>
          <a:lstStyle>
            <a:lvl1pPr marL="0" indent="0" algn="r">
              <a:buNone/>
              <a:defRPr sz="2000" b="0" i="0">
                <a:solidFill>
                  <a:schemeClr val="bg1"/>
                </a:solidFill>
                <a:latin typeface="IBM Plex Sans" panose="020B0503050203000203" pitchFamily="34" charset="0"/>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subtitle</a:t>
            </a:r>
          </a:p>
        </p:txBody>
      </p:sp>
      <p:sp>
        <p:nvSpPr>
          <p:cNvPr id="13" name="Date Placeholder 3">
            <a:extLst>
              <a:ext uri="{FF2B5EF4-FFF2-40B4-BE49-F238E27FC236}">
                <a16:creationId xmlns:a16="http://schemas.microsoft.com/office/drawing/2014/main" id="{7651AF7A-8B71-B895-17ED-7EECAFEE7DE8}"/>
              </a:ext>
            </a:extLst>
          </p:cNvPr>
          <p:cNvSpPr>
            <a:spLocks noGrp="1"/>
          </p:cNvSpPr>
          <p:nvPr>
            <p:ph type="dt" sz="half" idx="10"/>
          </p:nvPr>
        </p:nvSpPr>
        <p:spPr>
          <a:xfrm>
            <a:off x="10446026" y="6362185"/>
            <a:ext cx="1084590" cy="246221"/>
          </a:xfrm>
          <a:prstGeom prst="rect">
            <a:avLst/>
          </a:prstGeom>
          <a:solidFill>
            <a:schemeClr val="accent1"/>
          </a:solidFill>
        </p:spPr>
        <p:txBody>
          <a:bodyPr wrap="square">
            <a:spAutoFit/>
          </a:bodyPr>
          <a:lstStyle>
            <a:lvl1pPr algn="r">
              <a:defRPr sz="1000" b="1" i="0">
                <a:solidFill>
                  <a:schemeClr val="bg1"/>
                </a:solidFill>
                <a:latin typeface="IBM Plex Sans" panose="020B0503050203000203" pitchFamily="34" charset="0"/>
              </a:defRPr>
            </a:lvl1pPr>
          </a:lstStyle>
          <a:p>
            <a:r>
              <a:rPr lang="en-US" dirty="0"/>
              <a:t> Date</a:t>
            </a:r>
          </a:p>
        </p:txBody>
      </p:sp>
      <p:sp>
        <p:nvSpPr>
          <p:cNvPr id="14" name="Text Placeholder 16">
            <a:extLst>
              <a:ext uri="{FF2B5EF4-FFF2-40B4-BE49-F238E27FC236}">
                <a16:creationId xmlns:a16="http://schemas.microsoft.com/office/drawing/2014/main" id="{732F2640-D02F-0BD4-E9A8-A5FD3D27874E}"/>
              </a:ext>
            </a:extLst>
          </p:cNvPr>
          <p:cNvSpPr>
            <a:spLocks noGrp="1"/>
          </p:cNvSpPr>
          <p:nvPr>
            <p:ph type="body" sz="quarter" idx="11" hasCustomPrompt="1"/>
          </p:nvPr>
        </p:nvSpPr>
        <p:spPr>
          <a:xfrm>
            <a:off x="6794501" y="5690085"/>
            <a:ext cx="4736115" cy="422507"/>
          </a:xfrm>
        </p:spPr>
        <p:txBody>
          <a:bodyPr>
            <a:normAutofit/>
          </a:bodyPr>
          <a:lstStyle>
            <a:lvl1pPr marL="0" indent="0" algn="r">
              <a:buNone/>
              <a:defRPr sz="1800" b="1" i="0">
                <a:solidFill>
                  <a:schemeClr val="bg1"/>
                </a:solidFill>
                <a:latin typeface="IBM Plex Sans SemiBold" panose="020B0503050203000203" pitchFamily="34" charset="0"/>
              </a:defRPr>
            </a:lvl1pPr>
            <a:lvl2pPr marL="457178" indent="0" algn="r">
              <a:buNone/>
              <a:defRPr/>
            </a:lvl2pPr>
            <a:lvl3pPr marL="914354" indent="0" algn="r">
              <a:buNone/>
              <a:defRPr/>
            </a:lvl3pPr>
            <a:lvl4pPr marL="1371532" indent="0" algn="r">
              <a:buNone/>
              <a:defRPr/>
            </a:lvl4pPr>
            <a:lvl5pPr marL="1828709" indent="0" algn="r">
              <a:buNone/>
              <a:defRPr/>
            </a:lvl5pPr>
          </a:lstStyle>
          <a:p>
            <a:pPr lvl="0"/>
            <a:r>
              <a:rPr lang="en-US" dirty="0"/>
              <a:t>PRESENTER’S NAME</a:t>
            </a:r>
          </a:p>
        </p:txBody>
      </p:sp>
      <p:sp>
        <p:nvSpPr>
          <p:cNvPr id="15" name="TextBox 14">
            <a:extLst>
              <a:ext uri="{FF2B5EF4-FFF2-40B4-BE49-F238E27FC236}">
                <a16:creationId xmlns:a16="http://schemas.microsoft.com/office/drawing/2014/main" id="{7EBB0808-AF7F-629E-3160-773C1F8C9FE9}"/>
              </a:ext>
            </a:extLst>
          </p:cNvPr>
          <p:cNvSpPr txBox="1"/>
          <p:nvPr userDrawn="1"/>
        </p:nvSpPr>
        <p:spPr>
          <a:xfrm>
            <a:off x="912816" y="1325690"/>
            <a:ext cx="4215776" cy="5135445"/>
          </a:xfrm>
          <a:prstGeom prst="rect">
            <a:avLst/>
          </a:prstGeom>
          <a:noFill/>
        </p:spPr>
        <p:txBody>
          <a:bodyPr wrap="square" rtlCol="0">
            <a:spAutoFit/>
          </a:bodyPr>
          <a:lstStyle/>
          <a:p>
            <a:r>
              <a:rPr lang="en-US" b="1" dirty="0">
                <a:latin typeface="IBM Plex Sans" panose="020B0503050203000203" pitchFamily="34" charset="0"/>
              </a:rPr>
              <a:t>INSTRUCTIONS TO REPLACE IMAGE:</a:t>
            </a:r>
          </a:p>
          <a:p>
            <a:endParaRPr lang="en-US" b="1" dirty="0">
              <a:latin typeface="IBM Plex Sans" panose="020B0503050203000203" pitchFamily="34" charset="0"/>
            </a:endParaRPr>
          </a:p>
          <a:p>
            <a:pPr marL="342900" indent="-342900">
              <a:lnSpc>
                <a:spcPct val="150000"/>
              </a:lnSpc>
              <a:buFont typeface="+mj-lt"/>
              <a:buAutoNum type="arabicPeriod"/>
            </a:pPr>
            <a:r>
              <a:rPr lang="en-US" sz="1400" b="0" dirty="0">
                <a:latin typeface="IBM Plex Sans" panose="020B0503050203000203" pitchFamily="34" charset="0"/>
              </a:rPr>
              <a:t>Go to View&gt;Slide Master</a:t>
            </a:r>
          </a:p>
          <a:p>
            <a:pPr marL="342900" indent="-342900">
              <a:lnSpc>
                <a:spcPct val="150000"/>
              </a:lnSpc>
              <a:buFont typeface="+mj-lt"/>
              <a:buAutoNum type="arabicPeriod"/>
            </a:pPr>
            <a:r>
              <a:rPr lang="en-US" sz="1400" b="0" dirty="0">
                <a:latin typeface="IBM Plex Sans" panose="020B0503050203000203" pitchFamily="34" charset="0"/>
              </a:rPr>
              <a:t>Locate this layout and duplicate it</a:t>
            </a:r>
          </a:p>
          <a:p>
            <a:pPr marL="342900" indent="-342900">
              <a:lnSpc>
                <a:spcPct val="150000"/>
              </a:lnSpc>
              <a:buFont typeface="+mj-lt"/>
              <a:buAutoNum type="arabicPeriod"/>
            </a:pPr>
            <a:r>
              <a:rPr lang="en-US" sz="1400" b="0" dirty="0">
                <a:latin typeface="IBM Plex Sans" panose="020B0503050203000203" pitchFamily="34" charset="0"/>
              </a:rPr>
              <a:t>Right-click the orange circle on the far-left side of this image</a:t>
            </a:r>
          </a:p>
          <a:p>
            <a:pPr marL="342900" indent="-342900">
              <a:lnSpc>
                <a:spcPct val="150000"/>
              </a:lnSpc>
              <a:buFont typeface="+mj-lt"/>
              <a:buAutoNum type="arabicPeriod"/>
            </a:pPr>
            <a:r>
              <a:rPr lang="en-US" sz="1400" b="0" dirty="0">
                <a:latin typeface="IBM Plex Sans" panose="020B0503050203000203" pitchFamily="34" charset="0"/>
              </a:rPr>
              <a:t>Scroll to “Change Picture”</a:t>
            </a:r>
          </a:p>
          <a:p>
            <a:pPr marL="342900" indent="-342900">
              <a:lnSpc>
                <a:spcPct val="150000"/>
              </a:lnSpc>
              <a:buFont typeface="+mj-lt"/>
              <a:buAutoNum type="arabicPeriod"/>
            </a:pPr>
            <a:r>
              <a:rPr lang="en-US" sz="1400" b="0" dirty="0">
                <a:latin typeface="IBM Plex Sans" panose="020B0503050203000203" pitchFamily="34" charset="0"/>
              </a:rPr>
              <a:t>Select “From File” (note that your version of PowerPoint may use different menu language)</a:t>
            </a:r>
          </a:p>
          <a:p>
            <a:pPr marL="342900" indent="-342900">
              <a:lnSpc>
                <a:spcPct val="150000"/>
              </a:lnSpc>
              <a:buFont typeface="+mj-lt"/>
              <a:buAutoNum type="arabicPeriod"/>
            </a:pPr>
            <a:r>
              <a:rPr lang="en-US" sz="1400" b="0" dirty="0">
                <a:latin typeface="IBM Plex Sans" panose="020B0503050203000203" pitchFamily="34" charset="0"/>
              </a:rPr>
              <a:t>Select desired image</a:t>
            </a:r>
          </a:p>
          <a:p>
            <a:pPr marL="342900" indent="-342900">
              <a:lnSpc>
                <a:spcPct val="150000"/>
              </a:lnSpc>
              <a:buFont typeface="+mj-lt"/>
              <a:buAutoNum type="arabicPeriod"/>
            </a:pPr>
            <a:r>
              <a:rPr lang="en-US" sz="1400" b="0" dirty="0">
                <a:latin typeface="IBM Plex Sans" panose="020B0503050203000203" pitchFamily="34" charset="0"/>
              </a:rPr>
              <a:t>Resize and crop image as necessary</a:t>
            </a:r>
          </a:p>
          <a:p>
            <a:pPr marL="342900" indent="-342900">
              <a:lnSpc>
                <a:spcPct val="150000"/>
              </a:lnSpc>
              <a:buFont typeface="+mj-lt"/>
              <a:buAutoNum type="arabicPeriod"/>
            </a:pPr>
            <a:r>
              <a:rPr lang="en-US" sz="1400" b="0" dirty="0">
                <a:latin typeface="IBM Plex Sans" panose="020B0503050203000203" pitchFamily="34" charset="0"/>
              </a:rPr>
              <a:t>Make sure image is sent to back (right click on image)</a:t>
            </a:r>
          </a:p>
          <a:p>
            <a:pPr marL="342900" indent="-342900">
              <a:lnSpc>
                <a:spcPct val="150000"/>
              </a:lnSpc>
              <a:buFont typeface="+mj-lt"/>
              <a:buAutoNum type="arabicPeriod"/>
            </a:pPr>
            <a:r>
              <a:rPr lang="en-US" sz="1400" b="0" dirty="0">
                <a:latin typeface="IBM Plex Sans" panose="020B0503050203000203" pitchFamily="34" charset="0"/>
              </a:rPr>
              <a:t>Close slide master and insert a new slide using the new, then delete this text box from your presentation slide.</a:t>
            </a:r>
          </a:p>
        </p:txBody>
      </p:sp>
    </p:spTree>
    <p:extLst>
      <p:ext uri="{BB962C8B-B14F-4D97-AF65-F5344CB8AC3E}">
        <p14:creationId xmlns:p14="http://schemas.microsoft.com/office/powerpoint/2010/main" val="17194106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descr="A body of water with buildings along it&#10;&#10;Description automatically generated with medium confidence">
            <a:extLst>
              <a:ext uri="{FF2B5EF4-FFF2-40B4-BE49-F238E27FC236}">
                <a16:creationId xmlns:a16="http://schemas.microsoft.com/office/drawing/2014/main" id="{D898D13A-F035-1AC4-E5CF-2B4EECBAA8E3}"/>
              </a:ext>
            </a:extLst>
          </p:cNvPr>
          <p:cNvPicPr>
            <a:picLocks noChangeAspect="1"/>
          </p:cNvPicPr>
          <p:nvPr userDrawn="1"/>
        </p:nvPicPr>
        <p:blipFill>
          <a:blip r:embed="rId2"/>
          <a:stretch>
            <a:fillRect/>
          </a:stretch>
        </p:blipFill>
        <p:spPr>
          <a:xfrm>
            <a:off x="0" y="0"/>
            <a:ext cx="12090400" cy="6858000"/>
          </a:xfrm>
          <a:prstGeom prst="rect">
            <a:avLst/>
          </a:prstGeom>
        </p:spPr>
      </p:pic>
      <p:pic>
        <p:nvPicPr>
          <p:cNvPr id="7" name="Picture 6" descr="A picture containing shape&#10;&#10;Description automatically generated">
            <a:extLst>
              <a:ext uri="{FF2B5EF4-FFF2-40B4-BE49-F238E27FC236}">
                <a16:creationId xmlns:a16="http://schemas.microsoft.com/office/drawing/2014/main" id="{09EFC173-553B-6926-8999-560997D15CA1}"/>
              </a:ext>
            </a:extLst>
          </p:cNvPr>
          <p:cNvPicPr>
            <a:picLocks noChangeAspect="1"/>
          </p:cNvPicPr>
          <p:nvPr userDrawn="1"/>
        </p:nvPicPr>
        <p:blipFill>
          <a:blip r:embed="rId3"/>
          <a:stretch>
            <a:fillRect/>
          </a:stretch>
        </p:blipFill>
        <p:spPr>
          <a:xfrm>
            <a:off x="298451" y="0"/>
            <a:ext cx="11893551" cy="6858000"/>
          </a:xfrm>
          <a:prstGeom prst="rect">
            <a:avLst/>
          </a:prstGeom>
        </p:spPr>
      </p:pic>
      <p:sp>
        <p:nvSpPr>
          <p:cNvPr id="2" name="Title 1">
            <a:extLst>
              <a:ext uri="{FF2B5EF4-FFF2-40B4-BE49-F238E27FC236}">
                <a16:creationId xmlns:a16="http://schemas.microsoft.com/office/drawing/2014/main" id="{45AB2B46-2729-15F1-5BB4-6B7ADEAC4AAE}"/>
              </a:ext>
            </a:extLst>
          </p:cNvPr>
          <p:cNvSpPr>
            <a:spLocks noGrp="1"/>
          </p:cNvSpPr>
          <p:nvPr>
            <p:ph type="title" hasCustomPrompt="1"/>
          </p:nvPr>
        </p:nvSpPr>
        <p:spPr>
          <a:xfrm>
            <a:off x="6617373" y="974037"/>
            <a:ext cx="4913243" cy="4254363"/>
          </a:xfrm>
        </p:spPr>
        <p:txBody>
          <a:bodyPr anchor="b">
            <a:normAutofit/>
          </a:bodyPr>
          <a:lstStyle>
            <a:lvl1pPr algn="r">
              <a:defRPr sz="5400"/>
            </a:lvl1pPr>
          </a:lstStyle>
          <a:p>
            <a:r>
              <a:rPr lang="en-US" dirty="0"/>
              <a:t>CLICK TO EDIT TITLE</a:t>
            </a:r>
          </a:p>
        </p:txBody>
      </p:sp>
      <p:sp>
        <p:nvSpPr>
          <p:cNvPr id="3" name="Text Placeholder 2">
            <a:extLst>
              <a:ext uri="{FF2B5EF4-FFF2-40B4-BE49-F238E27FC236}">
                <a16:creationId xmlns:a16="http://schemas.microsoft.com/office/drawing/2014/main" id="{A5953286-7208-5D15-2115-F32E5C24CE0F}"/>
              </a:ext>
            </a:extLst>
          </p:cNvPr>
          <p:cNvSpPr>
            <a:spLocks noGrp="1"/>
          </p:cNvSpPr>
          <p:nvPr>
            <p:ph type="body" idx="1" hasCustomPrompt="1"/>
          </p:nvPr>
        </p:nvSpPr>
        <p:spPr>
          <a:xfrm>
            <a:off x="6858002" y="5394965"/>
            <a:ext cx="4672615" cy="931499"/>
          </a:xfrm>
        </p:spPr>
        <p:txBody>
          <a:bodyPr>
            <a:normAutofit/>
          </a:bodyPr>
          <a:lstStyle>
            <a:lvl1pPr marL="0" indent="0" algn="r">
              <a:buNone/>
              <a:defRPr sz="2000" b="0" i="0">
                <a:solidFill>
                  <a:schemeClr val="tx1"/>
                </a:solidFill>
                <a:latin typeface="IBM Plex Sans" panose="020B0503050203000203" pitchFamily="34" charset="0"/>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Click to edit text</a:t>
            </a:r>
          </a:p>
        </p:txBody>
      </p:sp>
    </p:spTree>
    <p:extLst>
      <p:ext uri="{BB962C8B-B14F-4D97-AF65-F5344CB8AC3E}">
        <p14:creationId xmlns:p14="http://schemas.microsoft.com/office/powerpoint/2010/main" val="34307703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p:txBody>
          <a:bodyPr/>
          <a:lstStyle>
            <a:lvl1pPr marL="228600" indent="-228600">
              <a:defRPr/>
            </a:lvl1pPr>
            <a:lvl2pPr marL="502920" indent="-228589">
              <a:buSzPct val="100000"/>
              <a:buFont typeface="System Font Regular"/>
              <a:buChar char="-"/>
              <a:defRPr/>
            </a:lvl2pPr>
            <a:lvl3pPr marL="777240" indent="-228589">
              <a:buSzPct val="100000"/>
              <a:buFont typeface="System Font Regular"/>
              <a:buChar char="-"/>
              <a:defRPr/>
            </a:lvl3pPr>
            <a:lvl4pPr marL="1005840" indent="-228589">
              <a:buSzPct val="100000"/>
              <a:buFont typeface="System Font Regular"/>
              <a:buChar char="-"/>
              <a:defRPr/>
            </a:lvl4pPr>
            <a:lvl5pPr marL="1280160" indent="-228589">
              <a:buSzPct val="100000"/>
              <a:buFont typeface="System Font Regular"/>
              <a:buChar char="-"/>
              <a:defRPr/>
            </a:lvl5p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3070826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head and Content">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907F06-D602-4071-33E4-C472B24F1ACC}"/>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4" name="Text Placeholder 3">
            <a:extLst>
              <a:ext uri="{FF2B5EF4-FFF2-40B4-BE49-F238E27FC236}">
                <a16:creationId xmlns:a16="http://schemas.microsoft.com/office/drawing/2014/main" id="{B7F9FF48-9E75-6C88-7706-B4D4B29E8027}"/>
              </a:ext>
            </a:extLst>
          </p:cNvPr>
          <p:cNvSpPr>
            <a:spLocks noGrp="1"/>
          </p:cNvSpPr>
          <p:nvPr>
            <p:ph type="body" sz="quarter" idx="13" hasCustomPrompt="1"/>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r>
              <a:rPr lang="en-US" dirty="0"/>
              <a:t>Make sure to use brand colors when creating tables and graphs. If graphs are placed from an outside source, please reformat to use the Stevens Theme Colors set in this template.</a:t>
            </a:r>
          </a:p>
        </p:txBody>
      </p:sp>
      <p:sp>
        <p:nvSpPr>
          <p:cNvPr id="3" name="Content Placeholder 2">
            <a:extLst>
              <a:ext uri="{FF2B5EF4-FFF2-40B4-BE49-F238E27FC236}">
                <a16:creationId xmlns:a16="http://schemas.microsoft.com/office/drawing/2014/main" id="{7091BE1E-C7BA-1F2A-DB51-F2BDF8885EBC}"/>
              </a:ext>
            </a:extLst>
          </p:cNvPr>
          <p:cNvSpPr>
            <a:spLocks noGrp="1"/>
          </p:cNvSpPr>
          <p:nvPr>
            <p:ph idx="1" hasCustomPrompt="1"/>
          </p:nvPr>
        </p:nvSpPr>
        <p:spPr>
          <a:xfrm>
            <a:off x="644771" y="2202874"/>
            <a:ext cx="10709031" cy="3879273"/>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9B86B0-6C6C-3FCD-0D64-D84FBF647614}"/>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73731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69"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6172200" y="1825625"/>
            <a:ext cx="5181600"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23020893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D89C836-F4D4-9B58-2D26-DBC3E659121C}"/>
              </a:ext>
            </a:extLst>
          </p:cNvPr>
          <p:cNvSpPr>
            <a:spLocks noGrp="1"/>
          </p:cNvSpPr>
          <p:nvPr>
            <p:ph type="title" hasCustomPrompt="1"/>
          </p:nvPr>
        </p:nvSpPr>
        <p:spPr>
          <a:xfrm>
            <a:off x="644769" y="365125"/>
            <a:ext cx="10710619" cy="1325563"/>
          </a:xfrm>
        </p:spPr>
        <p:txBody>
          <a:bodyPr/>
          <a:lstStyle/>
          <a:p>
            <a:r>
              <a:rPr lang="en-US" dirty="0"/>
              <a:t>CLICK TO EDIT TITLE</a:t>
            </a:r>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1825625"/>
            <a:ext cx="3296919" cy="435133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639866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ntent and Subhea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8410B2EF-F0F6-7528-D1AE-B660054C2BB6}"/>
              </a:ext>
            </a:extLst>
          </p:cNvPr>
          <p:cNvSpPr>
            <a:spLocks noGrp="1"/>
          </p:cNvSpPr>
          <p:nvPr>
            <p:ph type="title" hasCustomPrompt="1"/>
          </p:nvPr>
        </p:nvSpPr>
        <p:spPr>
          <a:xfrm>
            <a:off x="646359" y="365127"/>
            <a:ext cx="10709031" cy="734621"/>
          </a:xfrm>
        </p:spPr>
        <p:txBody>
          <a:bodyPr/>
          <a:lstStyle/>
          <a:p>
            <a:r>
              <a:rPr lang="en-US" dirty="0"/>
              <a:t>CLICK TO EDIT TITLE</a:t>
            </a:r>
          </a:p>
        </p:txBody>
      </p:sp>
      <p:sp>
        <p:nvSpPr>
          <p:cNvPr id="11" name="Text Placeholder 3">
            <a:extLst>
              <a:ext uri="{FF2B5EF4-FFF2-40B4-BE49-F238E27FC236}">
                <a16:creationId xmlns:a16="http://schemas.microsoft.com/office/drawing/2014/main" id="{38C80B25-96A7-774E-2468-5777A0523942}"/>
              </a:ext>
            </a:extLst>
          </p:cNvPr>
          <p:cNvSpPr>
            <a:spLocks noGrp="1"/>
          </p:cNvSpPr>
          <p:nvPr>
            <p:ph type="body" sz="quarter" idx="14"/>
          </p:nvPr>
        </p:nvSpPr>
        <p:spPr>
          <a:xfrm>
            <a:off x="644771" y="1345482"/>
            <a:ext cx="10709031" cy="734620"/>
          </a:xfrm>
        </p:spPr>
        <p:txBody>
          <a:bodyPr>
            <a:normAutofit/>
          </a:bodyPr>
          <a:lstStyle>
            <a:lvl1pPr marL="0" indent="0">
              <a:buNone/>
              <a:defRPr sz="2000" b="0" i="0">
                <a:solidFill>
                  <a:schemeClr val="accent1"/>
                </a:solidFill>
                <a:latin typeface="IBM Plex Sans Light" panose="020B0403050203000203" pitchFamily="34" charset="0"/>
              </a:defRPr>
            </a:lvl1pPr>
            <a:lvl2pPr marL="457178" indent="0">
              <a:buNone/>
              <a:defRPr b="0" i="0">
                <a:solidFill>
                  <a:schemeClr val="accent1"/>
                </a:solidFill>
                <a:latin typeface="IBM Plex Sans Light" panose="020B0403050203000203" pitchFamily="34" charset="0"/>
              </a:defRPr>
            </a:lvl2pPr>
            <a:lvl3pPr marL="914354" indent="0">
              <a:buNone/>
              <a:defRPr b="0" i="0">
                <a:solidFill>
                  <a:schemeClr val="accent1"/>
                </a:solidFill>
                <a:latin typeface="IBM Plex Sans Light" panose="020B0403050203000203" pitchFamily="34" charset="0"/>
              </a:defRPr>
            </a:lvl3pPr>
            <a:lvl4pPr marL="1371532" indent="0">
              <a:buNone/>
              <a:defRPr b="0" i="0">
                <a:solidFill>
                  <a:schemeClr val="accent1"/>
                </a:solidFill>
                <a:latin typeface="IBM Plex Sans Light" panose="020B0403050203000203" pitchFamily="34" charset="0"/>
              </a:defRPr>
            </a:lvl4pPr>
            <a:lvl5pPr marL="1828709" indent="0">
              <a:buNone/>
              <a:defRPr b="0" i="0">
                <a:solidFill>
                  <a:schemeClr val="accent1"/>
                </a:solidFill>
                <a:latin typeface="IBM Plex Sans Light" panose="020B0403050203000203" pitchFamily="34" charset="0"/>
              </a:defRPr>
            </a:lvl5pPr>
          </a:lstStyle>
          <a:p>
            <a:pPr lvl="0"/>
            <a:endParaRPr lang="en-US" dirty="0"/>
          </a:p>
        </p:txBody>
      </p:sp>
      <p:sp>
        <p:nvSpPr>
          <p:cNvPr id="3" name="Content Placeholder 2">
            <a:extLst>
              <a:ext uri="{FF2B5EF4-FFF2-40B4-BE49-F238E27FC236}">
                <a16:creationId xmlns:a16="http://schemas.microsoft.com/office/drawing/2014/main" id="{55861FEF-A671-1F7D-9144-4A18E9166FFA}"/>
              </a:ext>
            </a:extLst>
          </p:cNvPr>
          <p:cNvSpPr>
            <a:spLocks noGrp="1"/>
          </p:cNvSpPr>
          <p:nvPr>
            <p:ph sz="half" idx="1" hasCustomPrompt="1"/>
          </p:nvPr>
        </p:nvSpPr>
        <p:spPr>
          <a:xfrm>
            <a:off x="644773"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3">
            <a:extLst>
              <a:ext uri="{FF2B5EF4-FFF2-40B4-BE49-F238E27FC236}">
                <a16:creationId xmlns:a16="http://schemas.microsoft.com/office/drawing/2014/main" id="{F52BFFF7-3F56-AD0F-118D-AF92E147DB0A}"/>
              </a:ext>
            </a:extLst>
          </p:cNvPr>
          <p:cNvSpPr>
            <a:spLocks noGrp="1"/>
          </p:cNvSpPr>
          <p:nvPr>
            <p:ph sz="half" idx="13" hasCustomPrompt="1"/>
          </p:nvPr>
        </p:nvSpPr>
        <p:spPr>
          <a:xfrm>
            <a:off x="4351622"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3BBBBC6-6719-80F5-099C-8B072696F417}"/>
              </a:ext>
            </a:extLst>
          </p:cNvPr>
          <p:cNvSpPr>
            <a:spLocks noGrp="1"/>
          </p:cNvSpPr>
          <p:nvPr>
            <p:ph sz="half" idx="2" hasCustomPrompt="1"/>
          </p:nvPr>
        </p:nvSpPr>
        <p:spPr>
          <a:xfrm>
            <a:off x="8058471" y="2325836"/>
            <a:ext cx="3296919" cy="3851129"/>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3B512A74-75CF-9BD0-220A-2635D0FE0668}"/>
              </a:ext>
            </a:extLst>
          </p:cNvPr>
          <p:cNvSpPr>
            <a:spLocks noGrp="1"/>
          </p:cNvSpPr>
          <p:nvPr>
            <p:ph type="sldNum" sz="quarter" idx="12"/>
          </p:nvPr>
        </p:nvSpPr>
        <p:spPr/>
        <p:txBody>
          <a:bodyPr/>
          <a:lstStyle/>
          <a:p>
            <a:fld id="{4267CD5E-26CF-4249-8540-BB1D07FD4227}" type="slidenum">
              <a:rPr lang="en-US" smtClean="0"/>
              <a:t>‹#›</a:t>
            </a:fld>
            <a:endParaRPr lang="en-US"/>
          </a:p>
        </p:txBody>
      </p:sp>
    </p:spTree>
    <p:extLst>
      <p:ext uri="{BB962C8B-B14F-4D97-AF65-F5344CB8AC3E}">
        <p14:creationId xmlns:p14="http://schemas.microsoft.com/office/powerpoint/2010/main" val="12679470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DC58314-C2CD-B536-46C4-9B698E81FD0F}"/>
              </a:ext>
            </a:extLst>
          </p:cNvPr>
          <p:cNvPicPr>
            <a:picLocks noChangeAspect="1"/>
          </p:cNvPicPr>
          <p:nvPr userDrawn="1"/>
        </p:nvPicPr>
        <p:blipFill>
          <a:blip r:embed="rId25"/>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3D8260AC-B27C-DE3D-E8FB-3000BB8698CA}"/>
              </a:ext>
            </a:extLst>
          </p:cNvPr>
          <p:cNvSpPr>
            <a:spLocks noGrp="1"/>
          </p:cNvSpPr>
          <p:nvPr>
            <p:ph type="title"/>
          </p:nvPr>
        </p:nvSpPr>
        <p:spPr>
          <a:xfrm>
            <a:off x="644771" y="365125"/>
            <a:ext cx="10709031" cy="1325563"/>
          </a:xfrm>
          <a:prstGeom prst="rect">
            <a:avLst/>
          </a:prstGeom>
        </p:spPr>
        <p:txBody>
          <a:bodyPr vert="horz" lIns="91440" tIns="45720" rIns="91440" bIns="45720" rtlCol="0" anchor="t">
            <a:normAutofit/>
          </a:bodyPr>
          <a:lstStyle/>
          <a:p>
            <a:r>
              <a:rPr lang="en-US" dirty="0"/>
              <a:t>CLICK TO EDIT TITLE</a:t>
            </a:r>
          </a:p>
        </p:txBody>
      </p:sp>
      <p:sp>
        <p:nvSpPr>
          <p:cNvPr id="3" name="Text Placeholder 2">
            <a:extLst>
              <a:ext uri="{FF2B5EF4-FFF2-40B4-BE49-F238E27FC236}">
                <a16:creationId xmlns:a16="http://schemas.microsoft.com/office/drawing/2014/main" id="{227D0E4D-9C81-2FCD-CDF4-6788792CAAEC}"/>
              </a:ext>
            </a:extLst>
          </p:cNvPr>
          <p:cNvSpPr>
            <a:spLocks noGrp="1"/>
          </p:cNvSpPr>
          <p:nvPr>
            <p:ph type="body" idx="1"/>
          </p:nvPr>
        </p:nvSpPr>
        <p:spPr>
          <a:xfrm>
            <a:off x="644771" y="1825625"/>
            <a:ext cx="10709031" cy="4235176"/>
          </a:xfrm>
          <a:prstGeom prst="rect">
            <a:avLst/>
          </a:prstGeom>
        </p:spPr>
        <p:txBody>
          <a:bodyPr vert="horz" lIns="91440" tIns="45720" rIns="91440" bIns="45720" rtlCol="0">
            <a:normAutofit/>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6FF5758-A04B-569F-5DA2-3E27D28C73D9}"/>
              </a:ext>
            </a:extLst>
          </p:cNvPr>
          <p:cNvSpPr>
            <a:spLocks noGrp="1"/>
          </p:cNvSpPr>
          <p:nvPr>
            <p:ph type="sldNum" sz="quarter" idx="4"/>
          </p:nvPr>
        </p:nvSpPr>
        <p:spPr>
          <a:xfrm>
            <a:off x="9375913" y="6276840"/>
            <a:ext cx="2743200" cy="365125"/>
          </a:xfrm>
          <a:prstGeom prst="rect">
            <a:avLst/>
          </a:prstGeom>
        </p:spPr>
        <p:txBody>
          <a:bodyPr vert="horz" lIns="91440" tIns="45720" rIns="91440" bIns="45720" rtlCol="0" anchor="ctr"/>
          <a:lstStyle>
            <a:lvl1pPr algn="r">
              <a:defRPr sz="1200" b="1" i="0">
                <a:solidFill>
                  <a:schemeClr val="accent1"/>
                </a:solidFill>
                <a:latin typeface="IBM Plex Sans" panose="020B0503050203000203" pitchFamily="34" charset="0"/>
              </a:defRPr>
            </a:lvl1pPr>
          </a:lstStyle>
          <a:p>
            <a:fld id="{4267CD5E-26CF-4249-8540-BB1D07FD4227}" type="slidenum">
              <a:rPr lang="en-US" smtClean="0"/>
              <a:pPr/>
              <a:t>‹#›</a:t>
            </a:fld>
            <a:endParaRPr lang="en-US" dirty="0"/>
          </a:p>
        </p:txBody>
      </p:sp>
    </p:spTree>
    <p:extLst>
      <p:ext uri="{BB962C8B-B14F-4D97-AF65-F5344CB8AC3E}">
        <p14:creationId xmlns:p14="http://schemas.microsoft.com/office/powerpoint/2010/main" val="348544533"/>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72" r:id="rId3"/>
    <p:sldLayoutId id="2147483651" r:id="rId4"/>
    <p:sldLayoutId id="2147483650" r:id="rId5"/>
    <p:sldLayoutId id="2147483662" r:id="rId6"/>
    <p:sldLayoutId id="2147483652" r:id="rId7"/>
    <p:sldLayoutId id="2147483670" r:id="rId8"/>
    <p:sldLayoutId id="2147483671" r:id="rId9"/>
    <p:sldLayoutId id="2147483665" r:id="rId10"/>
    <p:sldLayoutId id="2147483666" r:id="rId11"/>
    <p:sldLayoutId id="2147483668" r:id="rId12"/>
    <p:sldLayoutId id="2147483667" r:id="rId13"/>
    <p:sldLayoutId id="2147483664" r:id="rId14"/>
    <p:sldLayoutId id="2147483653" r:id="rId15"/>
    <p:sldLayoutId id="2147483654" r:id="rId16"/>
    <p:sldLayoutId id="2147483655" r:id="rId17"/>
    <p:sldLayoutId id="2147483663" r:id="rId18"/>
    <p:sldLayoutId id="2147483656" r:id="rId19"/>
    <p:sldLayoutId id="2147483657" r:id="rId20"/>
    <p:sldLayoutId id="2147483658" r:id="rId21"/>
    <p:sldLayoutId id="2147483659" r:id="rId22"/>
    <p:sldLayoutId id="2147483669" r:id="rId23"/>
  </p:sldLayoutIdLst>
  <p:hf hdr="0" ftr="0"/>
  <p:txStyles>
    <p:titleStyle>
      <a:lvl1pPr algn="l" defTabSz="914354" rtl="0" eaLnBrk="1" latinLnBrk="0" hangingPunct="1">
        <a:lnSpc>
          <a:spcPct val="90000"/>
        </a:lnSpc>
        <a:spcBef>
          <a:spcPct val="0"/>
        </a:spcBef>
        <a:buNone/>
        <a:defRPr sz="4000" b="1" i="0" kern="1200">
          <a:solidFill>
            <a:schemeClr val="tx1"/>
          </a:solidFill>
          <a:latin typeface="Saira Condensed Condensed SemiBold" pitchFamily="2" charset="77"/>
          <a:ea typeface="+mj-ea"/>
          <a:cs typeface="+mj-cs"/>
        </a:defRPr>
      </a:lvl1pPr>
    </p:titleStyle>
    <p:bodyStyle>
      <a:lvl1pPr marL="228600" indent="-228600" algn="l" defTabSz="914354" rtl="0" eaLnBrk="1" latinLnBrk="0" hangingPunct="1">
        <a:lnSpc>
          <a:spcPct val="90000"/>
        </a:lnSpc>
        <a:spcBef>
          <a:spcPts val="1000"/>
        </a:spcBef>
        <a:buClr>
          <a:schemeClr val="accent4"/>
        </a:buClr>
        <a:buFont typeface="Wingdings" pitchFamily="2" charset="2"/>
        <a:buChar char="§"/>
        <a:defRPr sz="1800" b="0" i="0" kern="1200">
          <a:solidFill>
            <a:schemeClr val="tx1"/>
          </a:solidFill>
          <a:latin typeface="IBM Plex Sans" panose="020B0503050203000203" pitchFamily="34" charset="0"/>
          <a:ea typeface="+mn-ea"/>
          <a:cs typeface="+mn-cs"/>
        </a:defRPr>
      </a:lvl1pPr>
      <a:lvl2pPr marL="502920" indent="-228600" algn="l" defTabSz="914354" rtl="0" eaLnBrk="1" latinLnBrk="0" hangingPunct="1">
        <a:lnSpc>
          <a:spcPct val="90000"/>
        </a:lnSpc>
        <a:spcBef>
          <a:spcPts val="500"/>
        </a:spcBef>
        <a:buClr>
          <a:schemeClr val="accent4"/>
        </a:buClr>
        <a:buFont typeface="System Font Regular"/>
        <a:buChar char="-"/>
        <a:defRPr sz="1800" b="0" i="0" kern="1200">
          <a:solidFill>
            <a:schemeClr val="tx1"/>
          </a:solidFill>
          <a:latin typeface="IBM Plex Sans" panose="020B0503050203000203" pitchFamily="34" charset="0"/>
          <a:ea typeface="+mn-ea"/>
          <a:cs typeface="+mn-cs"/>
        </a:defRPr>
      </a:lvl2pPr>
      <a:lvl3pPr marL="7772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3pPr>
      <a:lvl4pPr marL="1005840" indent="-228600" algn="l" defTabSz="914354" rtl="0" eaLnBrk="1" latinLnBrk="0" hangingPunct="1">
        <a:lnSpc>
          <a:spcPct val="90000"/>
        </a:lnSpc>
        <a:spcBef>
          <a:spcPts val="500"/>
        </a:spcBef>
        <a:buClr>
          <a:schemeClr val="accent4"/>
        </a:buClr>
        <a:buFont typeface="System Font Regular"/>
        <a:buChar char="-"/>
        <a:defRPr sz="1600" b="0" i="0" kern="1200">
          <a:solidFill>
            <a:schemeClr val="tx1"/>
          </a:solidFill>
          <a:latin typeface="IBM Plex Sans" panose="020B0503050203000203" pitchFamily="34" charset="0"/>
          <a:ea typeface="+mn-ea"/>
          <a:cs typeface="+mn-cs"/>
        </a:defRPr>
      </a:lvl4pPr>
      <a:lvl5pPr marL="1280160" indent="-228600" algn="l" defTabSz="914354" rtl="0" eaLnBrk="1" latinLnBrk="0" hangingPunct="1">
        <a:lnSpc>
          <a:spcPct val="90000"/>
        </a:lnSpc>
        <a:spcBef>
          <a:spcPts val="500"/>
        </a:spcBef>
        <a:buClr>
          <a:schemeClr val="accent4"/>
        </a:buClr>
        <a:buFont typeface="System Font Regular"/>
        <a:buChar char="-"/>
        <a:defRPr sz="1400" b="0" i="0" kern="1200">
          <a:solidFill>
            <a:schemeClr val="tx1"/>
          </a:solidFill>
          <a:latin typeface="IBM Plex Sans" panose="020B0503050203000203" pitchFamily="34" charset="0"/>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image" Target="../media/image13.jpeg"/><Relationship Id="rId1" Type="http://schemas.openxmlformats.org/officeDocument/2006/relationships/slideLayout" Target="../slideLayouts/slideLayout20.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hyperlink" Target="https://pixabay.com/en/spyglass-binoculars-view-lenses-158156/" TargetMode="External"/><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hyperlink" Target="https://github.com/macclab-stevens/5GTDD-Radar-Visualizer" TargetMode="Externa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macclab-stevens/5GTDD-Radar-Visualizer" TargetMode="External"/><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9FAA2-C07A-0943-A630-F1492ED71448}"/>
              </a:ext>
            </a:extLst>
          </p:cNvPr>
          <p:cNvSpPr>
            <a:spLocks noGrp="1"/>
          </p:cNvSpPr>
          <p:nvPr>
            <p:ph type="ctrTitle"/>
          </p:nvPr>
        </p:nvSpPr>
        <p:spPr>
          <a:xfrm>
            <a:off x="696191" y="2504921"/>
            <a:ext cx="10834423" cy="2061531"/>
          </a:xfrm>
        </p:spPr>
        <p:txBody>
          <a:bodyPr>
            <a:normAutofit fontScale="90000"/>
          </a:bodyPr>
          <a:lstStyle/>
          <a:p>
            <a:r>
              <a:rPr lang="en-US" dirty="0"/>
              <a:t>5G TDD Symbol Based Resource Scheduling Interference analysis with Deterministic Pulsed Radar Signals</a:t>
            </a:r>
          </a:p>
        </p:txBody>
      </p:sp>
      <p:sp>
        <p:nvSpPr>
          <p:cNvPr id="3" name="Subtitle 2">
            <a:extLst>
              <a:ext uri="{FF2B5EF4-FFF2-40B4-BE49-F238E27FC236}">
                <a16:creationId xmlns:a16="http://schemas.microsoft.com/office/drawing/2014/main" id="{EFF6D773-353D-94C4-5ED1-E219014D0C3A}"/>
              </a:ext>
            </a:extLst>
          </p:cNvPr>
          <p:cNvSpPr>
            <a:spLocks noGrp="1"/>
          </p:cNvSpPr>
          <p:nvPr>
            <p:ph type="subTitle" idx="1"/>
          </p:nvPr>
        </p:nvSpPr>
        <p:spPr/>
        <p:txBody>
          <a:bodyPr/>
          <a:lstStyle/>
          <a:p>
            <a:r>
              <a:rPr lang="en-US" dirty="0"/>
              <a:t>A MATLAB based model for understanding wireless interference in 5G systems</a:t>
            </a:r>
          </a:p>
        </p:txBody>
      </p:sp>
      <p:sp>
        <p:nvSpPr>
          <p:cNvPr id="5" name="Text Placeholder 4">
            <a:extLst>
              <a:ext uri="{FF2B5EF4-FFF2-40B4-BE49-F238E27FC236}">
                <a16:creationId xmlns:a16="http://schemas.microsoft.com/office/drawing/2014/main" id="{76DF9A7D-5140-FE6A-1B0F-C8FCC110B54B}"/>
              </a:ext>
            </a:extLst>
          </p:cNvPr>
          <p:cNvSpPr>
            <a:spLocks noGrp="1"/>
          </p:cNvSpPr>
          <p:nvPr>
            <p:ph type="body" sz="quarter" idx="11"/>
          </p:nvPr>
        </p:nvSpPr>
        <p:spPr/>
        <p:txBody>
          <a:bodyPr/>
          <a:lstStyle/>
          <a:p>
            <a:r>
              <a:rPr lang="en-US" dirty="0"/>
              <a:t>Eric Forbes</a:t>
            </a:r>
          </a:p>
        </p:txBody>
      </p:sp>
      <p:sp>
        <p:nvSpPr>
          <p:cNvPr id="4" name="Date Placeholder 3">
            <a:extLst>
              <a:ext uri="{FF2B5EF4-FFF2-40B4-BE49-F238E27FC236}">
                <a16:creationId xmlns:a16="http://schemas.microsoft.com/office/drawing/2014/main" id="{D20968D9-35B6-3681-6045-6E282ACC0210}"/>
              </a:ext>
            </a:extLst>
          </p:cNvPr>
          <p:cNvSpPr>
            <a:spLocks noGrp="1"/>
          </p:cNvSpPr>
          <p:nvPr>
            <p:ph type="dt" sz="half" idx="10"/>
          </p:nvPr>
        </p:nvSpPr>
        <p:spPr/>
        <p:txBody>
          <a:bodyPr/>
          <a:lstStyle/>
          <a:p>
            <a:r>
              <a:rPr lang="en-US" dirty="0"/>
              <a:t>Date</a:t>
            </a:r>
          </a:p>
        </p:txBody>
      </p:sp>
    </p:spTree>
    <p:extLst>
      <p:ext uri="{BB962C8B-B14F-4D97-AF65-F5344CB8AC3E}">
        <p14:creationId xmlns:p14="http://schemas.microsoft.com/office/powerpoint/2010/main" val="42196075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FB2DCE-F339-C1B1-DA26-566A00A3D1AD}"/>
              </a:ext>
            </a:extLst>
          </p:cNvPr>
          <p:cNvSpPr>
            <a:spLocks noGrp="1"/>
          </p:cNvSpPr>
          <p:nvPr>
            <p:ph type="title"/>
          </p:nvPr>
        </p:nvSpPr>
        <p:spPr/>
        <p:txBody>
          <a:bodyPr/>
          <a:lstStyle/>
          <a:p>
            <a:r>
              <a:rPr lang="en-US" dirty="0"/>
              <a:t>What IS NOT in the model </a:t>
            </a:r>
          </a:p>
        </p:txBody>
      </p:sp>
      <p:sp>
        <p:nvSpPr>
          <p:cNvPr id="8" name="Text Placeholder 7">
            <a:extLst>
              <a:ext uri="{FF2B5EF4-FFF2-40B4-BE49-F238E27FC236}">
                <a16:creationId xmlns:a16="http://schemas.microsoft.com/office/drawing/2014/main" id="{C5B2DF52-D0D8-FB8C-A624-B8575186FC77}"/>
              </a:ext>
            </a:extLst>
          </p:cNvPr>
          <p:cNvSpPr>
            <a:spLocks noGrp="1"/>
          </p:cNvSpPr>
          <p:nvPr>
            <p:ph type="body" sz="half" idx="2"/>
          </p:nvPr>
        </p:nvSpPr>
        <p:spPr/>
        <p:txBody>
          <a:bodyPr/>
          <a:lstStyle/>
          <a:p>
            <a:r>
              <a:rPr lang="en-US" dirty="0"/>
              <a:t>Radar interference introduction</a:t>
            </a:r>
          </a:p>
          <a:p>
            <a:r>
              <a:rPr lang="en-US" dirty="0"/>
              <a:t>Channel Models</a:t>
            </a:r>
          </a:p>
          <a:p>
            <a:r>
              <a:rPr lang="en-US" dirty="0"/>
              <a:t>Visualization tool(s)</a:t>
            </a:r>
          </a:p>
          <a:p>
            <a:r>
              <a:rPr lang="en-US" dirty="0"/>
              <a:t>Enhanced logging and results </a:t>
            </a:r>
            <a:r>
              <a:rPr lang="en-US" dirty="0" err="1"/>
              <a:t>anlaysis</a:t>
            </a:r>
            <a:endParaRPr lang="en-US" dirty="0"/>
          </a:p>
        </p:txBody>
      </p:sp>
      <p:sp>
        <p:nvSpPr>
          <p:cNvPr id="7" name="Picture Placeholder 6">
            <a:extLst>
              <a:ext uri="{FF2B5EF4-FFF2-40B4-BE49-F238E27FC236}">
                <a16:creationId xmlns:a16="http://schemas.microsoft.com/office/drawing/2014/main" id="{1D783D59-5D76-DA63-4558-F170F87A9DCD}"/>
              </a:ext>
            </a:extLst>
          </p:cNvPr>
          <p:cNvSpPr>
            <a:spLocks noGrp="1"/>
          </p:cNvSpPr>
          <p:nvPr>
            <p:ph type="pic" idx="1"/>
          </p:nvPr>
        </p:nvSpPr>
        <p:spPr/>
        <p:txBody>
          <a:bodyPr/>
          <a:lstStyle/>
          <a:p>
            <a:endParaRPr lang="en-US"/>
          </a:p>
        </p:txBody>
      </p:sp>
      <p:sp>
        <p:nvSpPr>
          <p:cNvPr id="5" name="Slide Number Placeholder 4">
            <a:extLst>
              <a:ext uri="{FF2B5EF4-FFF2-40B4-BE49-F238E27FC236}">
                <a16:creationId xmlns:a16="http://schemas.microsoft.com/office/drawing/2014/main" id="{003D6ADD-424E-35A7-787A-7DC7FCC15DB3}"/>
              </a:ext>
            </a:extLst>
          </p:cNvPr>
          <p:cNvSpPr>
            <a:spLocks noGrp="1"/>
          </p:cNvSpPr>
          <p:nvPr>
            <p:ph type="sldNum" sz="quarter" idx="12"/>
          </p:nvPr>
        </p:nvSpPr>
        <p:spPr/>
        <p:txBody>
          <a:bodyPr/>
          <a:lstStyle/>
          <a:p>
            <a:fld id="{4267CD5E-26CF-4249-8540-BB1D07FD4227}" type="slidenum">
              <a:rPr lang="en-US" smtClean="0"/>
              <a:t>10</a:t>
            </a:fld>
            <a:endParaRPr lang="en-US"/>
          </a:p>
        </p:txBody>
      </p:sp>
    </p:spTree>
    <p:extLst>
      <p:ext uri="{BB962C8B-B14F-4D97-AF65-F5344CB8AC3E}">
        <p14:creationId xmlns:p14="http://schemas.microsoft.com/office/powerpoint/2010/main" val="3010796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FB2DCE-F339-C1B1-DA26-566A00A3D1AD}"/>
              </a:ext>
            </a:extLst>
          </p:cNvPr>
          <p:cNvSpPr>
            <a:spLocks noGrp="1"/>
          </p:cNvSpPr>
          <p:nvPr>
            <p:ph type="title"/>
          </p:nvPr>
        </p:nvSpPr>
        <p:spPr/>
        <p:txBody>
          <a:bodyPr/>
          <a:lstStyle/>
          <a:p>
            <a:r>
              <a:rPr lang="en-US" dirty="0"/>
              <a:t>How does radar and 5G </a:t>
            </a:r>
            <a:r>
              <a:rPr lang="en-US" i="1" dirty="0"/>
              <a:t>Collide!?</a:t>
            </a:r>
            <a:r>
              <a:rPr lang="en-US" dirty="0"/>
              <a:t> </a:t>
            </a:r>
          </a:p>
        </p:txBody>
      </p:sp>
      <p:sp>
        <p:nvSpPr>
          <p:cNvPr id="8" name="Text Placeholder 7">
            <a:extLst>
              <a:ext uri="{FF2B5EF4-FFF2-40B4-BE49-F238E27FC236}">
                <a16:creationId xmlns:a16="http://schemas.microsoft.com/office/drawing/2014/main" id="{C5B2DF52-D0D8-FB8C-A624-B8575186FC77}"/>
              </a:ext>
            </a:extLst>
          </p:cNvPr>
          <p:cNvSpPr>
            <a:spLocks noGrp="1"/>
          </p:cNvSpPr>
          <p:nvPr>
            <p:ph type="body" sz="half" idx="2"/>
          </p:nvPr>
        </p:nvSpPr>
        <p:spPr/>
        <p:txBody>
          <a:bodyPr/>
          <a:lstStyle/>
          <a:p>
            <a:r>
              <a:rPr lang="en-US" dirty="0"/>
              <a:t>They Collide in “Blocks”.</a:t>
            </a:r>
          </a:p>
          <a:p>
            <a:r>
              <a:rPr lang="en-US" dirty="0"/>
              <a:t>Block are individual transmission groupings that are allocated in RBGs and TTI Groupings:</a:t>
            </a:r>
          </a:p>
          <a:p>
            <a:endParaRPr lang="en-US" dirty="0"/>
          </a:p>
          <a:p>
            <a:endParaRPr lang="en-US" dirty="0"/>
          </a:p>
        </p:txBody>
      </p:sp>
      <p:sp>
        <p:nvSpPr>
          <p:cNvPr id="5" name="Slide Number Placeholder 4">
            <a:extLst>
              <a:ext uri="{FF2B5EF4-FFF2-40B4-BE49-F238E27FC236}">
                <a16:creationId xmlns:a16="http://schemas.microsoft.com/office/drawing/2014/main" id="{003D6ADD-424E-35A7-787A-7DC7FCC15DB3}"/>
              </a:ext>
            </a:extLst>
          </p:cNvPr>
          <p:cNvSpPr>
            <a:spLocks noGrp="1"/>
          </p:cNvSpPr>
          <p:nvPr>
            <p:ph type="sldNum" sz="quarter" idx="12"/>
          </p:nvPr>
        </p:nvSpPr>
        <p:spPr/>
        <p:txBody>
          <a:bodyPr/>
          <a:lstStyle/>
          <a:p>
            <a:fld id="{4267CD5E-26CF-4249-8540-BB1D07FD4227}" type="slidenum">
              <a:rPr lang="en-US" smtClean="0"/>
              <a:t>11</a:t>
            </a:fld>
            <a:endParaRPr lang="en-US"/>
          </a:p>
        </p:txBody>
      </p:sp>
      <p:pic>
        <p:nvPicPr>
          <p:cNvPr id="2" name="Picture 1">
            <a:extLst>
              <a:ext uri="{FF2B5EF4-FFF2-40B4-BE49-F238E27FC236}">
                <a16:creationId xmlns:a16="http://schemas.microsoft.com/office/drawing/2014/main" id="{6CC3D904-C46D-87D8-EA32-58B4604AC03E}"/>
              </a:ext>
            </a:extLst>
          </p:cNvPr>
          <p:cNvPicPr>
            <a:picLocks noChangeAspect="1"/>
          </p:cNvPicPr>
          <p:nvPr/>
        </p:nvPicPr>
        <p:blipFill>
          <a:blip r:embed="rId2"/>
          <a:stretch>
            <a:fillRect/>
          </a:stretch>
        </p:blipFill>
        <p:spPr>
          <a:xfrm>
            <a:off x="6096000" y="457200"/>
            <a:ext cx="4929693" cy="5779970"/>
          </a:xfrm>
          <a:prstGeom prst="rect">
            <a:avLst/>
          </a:prstGeom>
        </p:spPr>
      </p:pic>
      <p:pic>
        <p:nvPicPr>
          <p:cNvPr id="6146" name="Picture 2">
            <a:extLst>
              <a:ext uri="{FF2B5EF4-FFF2-40B4-BE49-F238E27FC236}">
                <a16:creationId xmlns:a16="http://schemas.microsoft.com/office/drawing/2014/main" id="{EC265FF5-BA5C-B8D0-F4E4-CACE030125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9512" y="3232885"/>
            <a:ext cx="3937012" cy="280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20145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64B99F-5D9C-F997-8B23-FC337E4A1E49}"/>
              </a:ext>
            </a:extLst>
          </p:cNvPr>
          <p:cNvSpPr>
            <a:spLocks noGrp="1"/>
          </p:cNvSpPr>
          <p:nvPr>
            <p:ph type="title"/>
          </p:nvPr>
        </p:nvSpPr>
        <p:spPr>
          <a:xfrm>
            <a:off x="644773" y="457200"/>
            <a:ext cx="6375400" cy="1600200"/>
          </a:xfrm>
        </p:spPr>
        <p:txBody>
          <a:bodyPr>
            <a:normAutofit fontScale="90000"/>
          </a:bodyPr>
          <a:lstStyle/>
          <a:p>
            <a:r>
              <a:rPr lang="en-US" dirty="0"/>
              <a:t>How can we better view the UE allocations?</a:t>
            </a:r>
            <a:br>
              <a:rPr lang="en-US" dirty="0"/>
            </a:br>
            <a:br>
              <a:rPr lang="en-US" dirty="0"/>
            </a:br>
            <a:r>
              <a:rPr lang="en-US" dirty="0"/>
              <a:t>		</a:t>
            </a:r>
            <a:r>
              <a:rPr lang="en-US" sz="2200" dirty="0"/>
              <a:t>From logs to Graphs!</a:t>
            </a:r>
            <a:endParaRPr lang="en-US" dirty="0"/>
          </a:p>
        </p:txBody>
      </p:sp>
      <p:sp>
        <p:nvSpPr>
          <p:cNvPr id="5" name="Slide Number Placeholder 4">
            <a:extLst>
              <a:ext uri="{FF2B5EF4-FFF2-40B4-BE49-F238E27FC236}">
                <a16:creationId xmlns:a16="http://schemas.microsoft.com/office/drawing/2014/main" id="{8083CE51-6F7C-1C72-D9EC-8E950A6009D9}"/>
              </a:ext>
            </a:extLst>
          </p:cNvPr>
          <p:cNvSpPr>
            <a:spLocks noGrp="1"/>
          </p:cNvSpPr>
          <p:nvPr>
            <p:ph type="sldNum" sz="quarter" idx="12"/>
          </p:nvPr>
        </p:nvSpPr>
        <p:spPr/>
        <p:txBody>
          <a:bodyPr/>
          <a:lstStyle/>
          <a:p>
            <a:fld id="{4267CD5E-26CF-4249-8540-BB1D07FD4227}" type="slidenum">
              <a:rPr lang="en-US" smtClean="0"/>
              <a:t>12</a:t>
            </a:fld>
            <a:endParaRPr lang="en-US"/>
          </a:p>
        </p:txBody>
      </p:sp>
      <p:pic>
        <p:nvPicPr>
          <p:cNvPr id="6" name="Picture 5">
            <a:extLst>
              <a:ext uri="{FF2B5EF4-FFF2-40B4-BE49-F238E27FC236}">
                <a16:creationId xmlns:a16="http://schemas.microsoft.com/office/drawing/2014/main" id="{0DF3DA0C-C228-B559-E966-E4463613423F}"/>
              </a:ext>
            </a:extLst>
          </p:cNvPr>
          <p:cNvPicPr>
            <a:picLocks noChangeAspect="1"/>
          </p:cNvPicPr>
          <p:nvPr/>
        </p:nvPicPr>
        <p:blipFill>
          <a:blip r:embed="rId2"/>
          <a:stretch>
            <a:fillRect/>
          </a:stretch>
        </p:blipFill>
        <p:spPr>
          <a:xfrm>
            <a:off x="308009" y="2287021"/>
            <a:ext cx="6375400" cy="3733800"/>
          </a:xfrm>
          <a:prstGeom prst="rect">
            <a:avLst/>
          </a:prstGeom>
        </p:spPr>
      </p:pic>
      <p:pic>
        <p:nvPicPr>
          <p:cNvPr id="7" name="Picture 6">
            <a:extLst>
              <a:ext uri="{FF2B5EF4-FFF2-40B4-BE49-F238E27FC236}">
                <a16:creationId xmlns:a16="http://schemas.microsoft.com/office/drawing/2014/main" id="{715DABCC-E941-F0D8-50EF-982AFA559385}"/>
              </a:ext>
            </a:extLst>
          </p:cNvPr>
          <p:cNvPicPr>
            <a:picLocks noChangeAspect="1"/>
          </p:cNvPicPr>
          <p:nvPr/>
        </p:nvPicPr>
        <p:blipFill>
          <a:blip r:embed="rId3"/>
          <a:stretch>
            <a:fillRect/>
          </a:stretch>
        </p:blipFill>
        <p:spPr>
          <a:xfrm>
            <a:off x="7549066" y="457200"/>
            <a:ext cx="3510800" cy="5739336"/>
          </a:xfrm>
          <a:prstGeom prst="rect">
            <a:avLst/>
          </a:prstGeom>
        </p:spPr>
      </p:pic>
    </p:spTree>
    <p:extLst>
      <p:ext uri="{BB962C8B-B14F-4D97-AF65-F5344CB8AC3E}">
        <p14:creationId xmlns:p14="http://schemas.microsoft.com/office/powerpoint/2010/main" val="104907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4B7FB-5FEB-1BC4-225E-F591865B6BE2}"/>
              </a:ext>
            </a:extLst>
          </p:cNvPr>
          <p:cNvSpPr>
            <a:spLocks noGrp="1"/>
          </p:cNvSpPr>
          <p:nvPr>
            <p:ph type="title"/>
          </p:nvPr>
        </p:nvSpPr>
        <p:spPr/>
        <p:txBody>
          <a:bodyPr>
            <a:normAutofit fontScale="90000"/>
          </a:bodyPr>
          <a:lstStyle/>
          <a:p>
            <a:r>
              <a:rPr lang="en-US" dirty="0"/>
              <a:t>What do 5G Resources look like in the model (Spectrum Perspective)?</a:t>
            </a:r>
          </a:p>
        </p:txBody>
      </p:sp>
      <p:sp>
        <p:nvSpPr>
          <p:cNvPr id="3" name="Text Placeholder 2">
            <a:extLst>
              <a:ext uri="{FF2B5EF4-FFF2-40B4-BE49-F238E27FC236}">
                <a16:creationId xmlns:a16="http://schemas.microsoft.com/office/drawing/2014/main" id="{77109B8B-6F00-9B9E-42E5-8FEC76B99C0B}"/>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4493EACC-C594-6D94-F848-80B3E6B328A8}"/>
              </a:ext>
            </a:extLst>
          </p:cNvPr>
          <p:cNvSpPr>
            <a:spLocks noGrp="1"/>
          </p:cNvSpPr>
          <p:nvPr>
            <p:ph type="sldNum" sz="quarter" idx="12"/>
          </p:nvPr>
        </p:nvSpPr>
        <p:spPr/>
        <p:txBody>
          <a:bodyPr/>
          <a:lstStyle/>
          <a:p>
            <a:fld id="{4267CD5E-26CF-4249-8540-BB1D07FD4227}" type="slidenum">
              <a:rPr lang="en-US" smtClean="0"/>
              <a:t>13</a:t>
            </a:fld>
            <a:endParaRPr lang="en-US"/>
          </a:p>
        </p:txBody>
      </p:sp>
      <p:pic>
        <p:nvPicPr>
          <p:cNvPr id="6" name="Picture 5">
            <a:extLst>
              <a:ext uri="{FF2B5EF4-FFF2-40B4-BE49-F238E27FC236}">
                <a16:creationId xmlns:a16="http://schemas.microsoft.com/office/drawing/2014/main" id="{76CAFF57-BC90-5246-FD49-5BF6AABAED75}"/>
              </a:ext>
            </a:extLst>
          </p:cNvPr>
          <p:cNvPicPr>
            <a:picLocks noChangeAspect="1"/>
          </p:cNvPicPr>
          <p:nvPr/>
        </p:nvPicPr>
        <p:blipFill>
          <a:blip r:embed="rId2"/>
          <a:stretch>
            <a:fillRect/>
          </a:stretch>
        </p:blipFill>
        <p:spPr>
          <a:xfrm>
            <a:off x="5825208" y="278614"/>
            <a:ext cx="5270622" cy="6107229"/>
          </a:xfrm>
          <a:prstGeom prst="rect">
            <a:avLst/>
          </a:prstGeom>
        </p:spPr>
      </p:pic>
    </p:spTree>
    <p:extLst>
      <p:ext uri="{BB962C8B-B14F-4D97-AF65-F5344CB8AC3E}">
        <p14:creationId xmlns:p14="http://schemas.microsoft.com/office/powerpoint/2010/main" val="3147883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FB2DCE-F339-C1B1-DA26-566A00A3D1AD}"/>
              </a:ext>
            </a:extLst>
          </p:cNvPr>
          <p:cNvSpPr>
            <a:spLocks noGrp="1"/>
          </p:cNvSpPr>
          <p:nvPr>
            <p:ph type="title"/>
          </p:nvPr>
        </p:nvSpPr>
        <p:spPr/>
        <p:txBody>
          <a:bodyPr/>
          <a:lstStyle/>
          <a:p>
            <a:r>
              <a:rPr lang="en-US" dirty="0"/>
              <a:t>Adding some Pulse Interference (Radar)</a:t>
            </a:r>
          </a:p>
        </p:txBody>
      </p:sp>
      <p:sp>
        <p:nvSpPr>
          <p:cNvPr id="8" name="Text Placeholder 7">
            <a:extLst>
              <a:ext uri="{FF2B5EF4-FFF2-40B4-BE49-F238E27FC236}">
                <a16:creationId xmlns:a16="http://schemas.microsoft.com/office/drawing/2014/main" id="{C5B2DF52-D0D8-FB8C-A624-B8575186FC77}"/>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003D6ADD-424E-35A7-787A-7DC7FCC15DB3}"/>
              </a:ext>
            </a:extLst>
          </p:cNvPr>
          <p:cNvSpPr>
            <a:spLocks noGrp="1"/>
          </p:cNvSpPr>
          <p:nvPr>
            <p:ph type="sldNum" sz="quarter" idx="12"/>
          </p:nvPr>
        </p:nvSpPr>
        <p:spPr/>
        <p:txBody>
          <a:bodyPr/>
          <a:lstStyle/>
          <a:p>
            <a:fld id="{4267CD5E-26CF-4249-8540-BB1D07FD4227}" type="slidenum">
              <a:rPr lang="en-US" smtClean="0"/>
              <a:t>14</a:t>
            </a:fld>
            <a:endParaRPr lang="en-US"/>
          </a:p>
        </p:txBody>
      </p:sp>
      <p:pic>
        <p:nvPicPr>
          <p:cNvPr id="2" name="Picture 1">
            <a:extLst>
              <a:ext uri="{FF2B5EF4-FFF2-40B4-BE49-F238E27FC236}">
                <a16:creationId xmlns:a16="http://schemas.microsoft.com/office/drawing/2014/main" id="{7CD90D08-8F6E-9FD2-4B39-BC9004C5F2FA}"/>
              </a:ext>
            </a:extLst>
          </p:cNvPr>
          <p:cNvPicPr>
            <a:picLocks noChangeAspect="1"/>
          </p:cNvPicPr>
          <p:nvPr/>
        </p:nvPicPr>
        <p:blipFill>
          <a:blip r:embed="rId2"/>
          <a:stretch>
            <a:fillRect/>
          </a:stretch>
        </p:blipFill>
        <p:spPr>
          <a:xfrm>
            <a:off x="4748174" y="1443789"/>
            <a:ext cx="7443825" cy="4153772"/>
          </a:xfrm>
          <a:prstGeom prst="rect">
            <a:avLst/>
          </a:prstGeom>
        </p:spPr>
      </p:pic>
    </p:spTree>
    <p:extLst>
      <p:ext uri="{BB962C8B-B14F-4D97-AF65-F5344CB8AC3E}">
        <p14:creationId xmlns:p14="http://schemas.microsoft.com/office/powerpoint/2010/main" val="17195635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FB2DCE-F339-C1B1-DA26-566A00A3D1AD}"/>
              </a:ext>
            </a:extLst>
          </p:cNvPr>
          <p:cNvSpPr>
            <a:spLocks noGrp="1"/>
          </p:cNvSpPr>
          <p:nvPr>
            <p:ph type="title"/>
          </p:nvPr>
        </p:nvSpPr>
        <p:spPr/>
        <p:txBody>
          <a:bodyPr/>
          <a:lstStyle/>
          <a:p>
            <a:r>
              <a:rPr lang="en-US" dirty="0"/>
              <a:t>What does “Interference” look like over time? </a:t>
            </a:r>
          </a:p>
        </p:txBody>
      </p:sp>
      <p:sp>
        <p:nvSpPr>
          <p:cNvPr id="8" name="Text Placeholder 7">
            <a:extLst>
              <a:ext uri="{FF2B5EF4-FFF2-40B4-BE49-F238E27FC236}">
                <a16:creationId xmlns:a16="http://schemas.microsoft.com/office/drawing/2014/main" id="{C5B2DF52-D0D8-FB8C-A624-B8575186FC77}"/>
              </a:ext>
            </a:extLst>
          </p:cNvPr>
          <p:cNvSpPr>
            <a:spLocks noGrp="1"/>
          </p:cNvSpPr>
          <p:nvPr>
            <p:ph type="body" sz="half" idx="2"/>
          </p:nvPr>
        </p:nvSpPr>
        <p:spPr/>
        <p:txBody>
          <a:bodyPr/>
          <a:lstStyle/>
          <a:p>
            <a:endParaRPr lang="en-US"/>
          </a:p>
        </p:txBody>
      </p:sp>
      <p:sp>
        <p:nvSpPr>
          <p:cNvPr id="5" name="Slide Number Placeholder 4">
            <a:extLst>
              <a:ext uri="{FF2B5EF4-FFF2-40B4-BE49-F238E27FC236}">
                <a16:creationId xmlns:a16="http://schemas.microsoft.com/office/drawing/2014/main" id="{003D6ADD-424E-35A7-787A-7DC7FCC15DB3}"/>
              </a:ext>
            </a:extLst>
          </p:cNvPr>
          <p:cNvSpPr>
            <a:spLocks noGrp="1"/>
          </p:cNvSpPr>
          <p:nvPr>
            <p:ph type="sldNum" sz="quarter" idx="12"/>
          </p:nvPr>
        </p:nvSpPr>
        <p:spPr/>
        <p:txBody>
          <a:bodyPr/>
          <a:lstStyle/>
          <a:p>
            <a:fld id="{4267CD5E-26CF-4249-8540-BB1D07FD4227}" type="slidenum">
              <a:rPr lang="en-US" smtClean="0"/>
              <a:t>15</a:t>
            </a:fld>
            <a:endParaRPr lang="en-US"/>
          </a:p>
        </p:txBody>
      </p:sp>
      <p:pic>
        <p:nvPicPr>
          <p:cNvPr id="2" name="Picture 1">
            <a:extLst>
              <a:ext uri="{FF2B5EF4-FFF2-40B4-BE49-F238E27FC236}">
                <a16:creationId xmlns:a16="http://schemas.microsoft.com/office/drawing/2014/main" id="{38B92E53-3516-E64C-34FC-1B879F403901}"/>
              </a:ext>
            </a:extLst>
          </p:cNvPr>
          <p:cNvPicPr>
            <a:picLocks noChangeAspect="1"/>
          </p:cNvPicPr>
          <p:nvPr/>
        </p:nvPicPr>
        <p:blipFill>
          <a:blip r:embed="rId2"/>
          <a:stretch>
            <a:fillRect/>
          </a:stretch>
        </p:blipFill>
        <p:spPr>
          <a:xfrm>
            <a:off x="4296484" y="1257300"/>
            <a:ext cx="7772400" cy="4822291"/>
          </a:xfrm>
          <a:prstGeom prst="rect">
            <a:avLst/>
          </a:prstGeom>
        </p:spPr>
      </p:pic>
    </p:spTree>
    <p:extLst>
      <p:ext uri="{BB962C8B-B14F-4D97-AF65-F5344CB8AC3E}">
        <p14:creationId xmlns:p14="http://schemas.microsoft.com/office/powerpoint/2010/main" val="2363244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FB2DCE-F339-C1B1-DA26-566A00A3D1AD}"/>
              </a:ext>
            </a:extLst>
          </p:cNvPr>
          <p:cNvSpPr>
            <a:spLocks noGrp="1"/>
          </p:cNvSpPr>
          <p:nvPr>
            <p:ph type="title"/>
          </p:nvPr>
        </p:nvSpPr>
        <p:spPr/>
        <p:txBody>
          <a:bodyPr/>
          <a:lstStyle/>
          <a:p>
            <a:r>
              <a:rPr lang="en-US" dirty="0"/>
              <a:t>Spectrum Pulses overlapping: </a:t>
            </a:r>
          </a:p>
        </p:txBody>
      </p:sp>
      <p:sp>
        <p:nvSpPr>
          <p:cNvPr id="5" name="Slide Number Placeholder 4">
            <a:extLst>
              <a:ext uri="{FF2B5EF4-FFF2-40B4-BE49-F238E27FC236}">
                <a16:creationId xmlns:a16="http://schemas.microsoft.com/office/drawing/2014/main" id="{003D6ADD-424E-35A7-787A-7DC7FCC15DB3}"/>
              </a:ext>
            </a:extLst>
          </p:cNvPr>
          <p:cNvSpPr>
            <a:spLocks noGrp="1"/>
          </p:cNvSpPr>
          <p:nvPr>
            <p:ph type="sldNum" sz="quarter" idx="12"/>
          </p:nvPr>
        </p:nvSpPr>
        <p:spPr/>
        <p:txBody>
          <a:bodyPr/>
          <a:lstStyle/>
          <a:p>
            <a:fld id="{4267CD5E-26CF-4249-8540-BB1D07FD4227}" type="slidenum">
              <a:rPr lang="en-US" smtClean="0"/>
              <a:t>16</a:t>
            </a:fld>
            <a:endParaRPr lang="en-US"/>
          </a:p>
        </p:txBody>
      </p:sp>
      <p:pic>
        <p:nvPicPr>
          <p:cNvPr id="2" name="Picture 1">
            <a:extLst>
              <a:ext uri="{FF2B5EF4-FFF2-40B4-BE49-F238E27FC236}">
                <a16:creationId xmlns:a16="http://schemas.microsoft.com/office/drawing/2014/main" id="{BE925EC5-D272-A203-874D-F4AD5E34BBFD}"/>
              </a:ext>
            </a:extLst>
          </p:cNvPr>
          <p:cNvPicPr>
            <a:picLocks noChangeAspect="1"/>
          </p:cNvPicPr>
          <p:nvPr/>
        </p:nvPicPr>
        <p:blipFill>
          <a:blip r:embed="rId2"/>
          <a:stretch>
            <a:fillRect/>
          </a:stretch>
        </p:blipFill>
        <p:spPr>
          <a:xfrm>
            <a:off x="-42063" y="3212779"/>
            <a:ext cx="3109303" cy="2748085"/>
          </a:xfrm>
          <a:prstGeom prst="rect">
            <a:avLst/>
          </a:prstGeom>
        </p:spPr>
      </p:pic>
      <p:pic>
        <p:nvPicPr>
          <p:cNvPr id="3" name="Picture 2">
            <a:extLst>
              <a:ext uri="{FF2B5EF4-FFF2-40B4-BE49-F238E27FC236}">
                <a16:creationId xmlns:a16="http://schemas.microsoft.com/office/drawing/2014/main" id="{06335AC3-8B52-F4BF-DB59-E98F3BF91235}"/>
              </a:ext>
            </a:extLst>
          </p:cNvPr>
          <p:cNvPicPr>
            <a:picLocks noChangeAspect="1"/>
          </p:cNvPicPr>
          <p:nvPr/>
        </p:nvPicPr>
        <p:blipFill>
          <a:blip r:embed="rId3"/>
          <a:stretch>
            <a:fillRect/>
          </a:stretch>
        </p:blipFill>
        <p:spPr>
          <a:xfrm>
            <a:off x="2769279" y="3198374"/>
            <a:ext cx="3035199" cy="2748086"/>
          </a:xfrm>
          <a:prstGeom prst="rect">
            <a:avLst/>
          </a:prstGeom>
        </p:spPr>
      </p:pic>
      <p:pic>
        <p:nvPicPr>
          <p:cNvPr id="4" name="Picture 3">
            <a:extLst>
              <a:ext uri="{FF2B5EF4-FFF2-40B4-BE49-F238E27FC236}">
                <a16:creationId xmlns:a16="http://schemas.microsoft.com/office/drawing/2014/main" id="{F2E5D6E2-797C-602C-B740-45B1160596BB}"/>
              </a:ext>
            </a:extLst>
          </p:cNvPr>
          <p:cNvPicPr>
            <a:picLocks noChangeAspect="1"/>
          </p:cNvPicPr>
          <p:nvPr/>
        </p:nvPicPr>
        <p:blipFill>
          <a:blip r:embed="rId4"/>
          <a:stretch>
            <a:fillRect/>
          </a:stretch>
        </p:blipFill>
        <p:spPr>
          <a:xfrm>
            <a:off x="5857339" y="3212779"/>
            <a:ext cx="3332298" cy="2733681"/>
          </a:xfrm>
          <a:prstGeom prst="rect">
            <a:avLst/>
          </a:prstGeom>
        </p:spPr>
      </p:pic>
      <p:pic>
        <p:nvPicPr>
          <p:cNvPr id="9" name="Picture 8">
            <a:extLst>
              <a:ext uri="{FF2B5EF4-FFF2-40B4-BE49-F238E27FC236}">
                <a16:creationId xmlns:a16="http://schemas.microsoft.com/office/drawing/2014/main" id="{D68185ED-9409-FF29-C3E0-48F89CC301DC}"/>
              </a:ext>
            </a:extLst>
          </p:cNvPr>
          <p:cNvPicPr>
            <a:picLocks noChangeAspect="1"/>
          </p:cNvPicPr>
          <p:nvPr/>
        </p:nvPicPr>
        <p:blipFill>
          <a:blip r:embed="rId5"/>
          <a:stretch>
            <a:fillRect/>
          </a:stretch>
        </p:blipFill>
        <p:spPr>
          <a:xfrm>
            <a:off x="8786815" y="3212779"/>
            <a:ext cx="3332298" cy="2692497"/>
          </a:xfrm>
          <a:prstGeom prst="rect">
            <a:avLst/>
          </a:prstGeom>
        </p:spPr>
      </p:pic>
    </p:spTree>
    <p:extLst>
      <p:ext uri="{BB962C8B-B14F-4D97-AF65-F5344CB8AC3E}">
        <p14:creationId xmlns:p14="http://schemas.microsoft.com/office/powerpoint/2010/main" val="27151406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FB2DCE-F339-C1B1-DA26-566A00A3D1AD}"/>
              </a:ext>
            </a:extLst>
          </p:cNvPr>
          <p:cNvSpPr>
            <a:spLocks noGrp="1"/>
          </p:cNvSpPr>
          <p:nvPr>
            <p:ph type="title"/>
          </p:nvPr>
        </p:nvSpPr>
        <p:spPr/>
        <p:txBody>
          <a:bodyPr/>
          <a:lstStyle/>
          <a:p>
            <a:r>
              <a:rPr lang="en-US" dirty="0"/>
              <a:t>What can be </a:t>
            </a:r>
            <a:r>
              <a:rPr lang="en-US" i="1" dirty="0"/>
              <a:t>Measured</a:t>
            </a:r>
            <a:r>
              <a:rPr lang="en-US" dirty="0"/>
              <a:t> as interference? </a:t>
            </a:r>
          </a:p>
        </p:txBody>
      </p:sp>
      <p:sp>
        <p:nvSpPr>
          <p:cNvPr id="5" name="Slide Number Placeholder 4">
            <a:extLst>
              <a:ext uri="{FF2B5EF4-FFF2-40B4-BE49-F238E27FC236}">
                <a16:creationId xmlns:a16="http://schemas.microsoft.com/office/drawing/2014/main" id="{003D6ADD-424E-35A7-787A-7DC7FCC15DB3}"/>
              </a:ext>
            </a:extLst>
          </p:cNvPr>
          <p:cNvSpPr>
            <a:spLocks noGrp="1"/>
          </p:cNvSpPr>
          <p:nvPr>
            <p:ph type="sldNum" sz="quarter" idx="12"/>
          </p:nvPr>
        </p:nvSpPr>
        <p:spPr/>
        <p:txBody>
          <a:bodyPr/>
          <a:lstStyle/>
          <a:p>
            <a:fld id="{4267CD5E-26CF-4249-8540-BB1D07FD4227}" type="slidenum">
              <a:rPr lang="en-US" smtClean="0"/>
              <a:t>17</a:t>
            </a:fld>
            <a:endParaRPr lang="en-US"/>
          </a:p>
        </p:txBody>
      </p:sp>
      <p:pic>
        <p:nvPicPr>
          <p:cNvPr id="2" name="Picture 1">
            <a:extLst>
              <a:ext uri="{FF2B5EF4-FFF2-40B4-BE49-F238E27FC236}">
                <a16:creationId xmlns:a16="http://schemas.microsoft.com/office/drawing/2014/main" id="{2CF0CB1E-A054-8695-655D-0DC1D3427995}"/>
              </a:ext>
            </a:extLst>
          </p:cNvPr>
          <p:cNvPicPr>
            <a:picLocks noChangeAspect="1"/>
          </p:cNvPicPr>
          <p:nvPr/>
        </p:nvPicPr>
        <p:blipFill rotWithShape="1">
          <a:blip r:embed="rId2"/>
          <a:srcRect t="4522"/>
          <a:stretch/>
        </p:blipFill>
        <p:spPr>
          <a:xfrm>
            <a:off x="331587" y="2656571"/>
            <a:ext cx="11528825" cy="2438685"/>
          </a:xfrm>
          <a:prstGeom prst="rect">
            <a:avLst/>
          </a:prstGeom>
        </p:spPr>
      </p:pic>
    </p:spTree>
    <p:extLst>
      <p:ext uri="{BB962C8B-B14F-4D97-AF65-F5344CB8AC3E}">
        <p14:creationId xmlns:p14="http://schemas.microsoft.com/office/powerpoint/2010/main" val="1746318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54103-7608-5BF1-0B26-ACE115396455}"/>
              </a:ext>
            </a:extLst>
          </p:cNvPr>
          <p:cNvSpPr>
            <a:spLocks noGrp="1"/>
          </p:cNvSpPr>
          <p:nvPr>
            <p:ph type="title"/>
          </p:nvPr>
        </p:nvSpPr>
        <p:spPr/>
        <p:txBody>
          <a:bodyPr/>
          <a:lstStyle/>
          <a:p>
            <a:r>
              <a:rPr lang="en-US" dirty="0"/>
              <a:t>What is MCS and LA in 5G?</a:t>
            </a:r>
            <a:br>
              <a:rPr lang="en-US" dirty="0"/>
            </a:br>
            <a:endParaRPr lang="en-US" dirty="0"/>
          </a:p>
        </p:txBody>
      </p:sp>
      <p:sp>
        <p:nvSpPr>
          <p:cNvPr id="5" name="Slide Number Placeholder 4">
            <a:extLst>
              <a:ext uri="{FF2B5EF4-FFF2-40B4-BE49-F238E27FC236}">
                <a16:creationId xmlns:a16="http://schemas.microsoft.com/office/drawing/2014/main" id="{C7466B6E-CB4A-35F4-799A-A603007D1C5B}"/>
              </a:ext>
            </a:extLst>
          </p:cNvPr>
          <p:cNvSpPr>
            <a:spLocks noGrp="1"/>
          </p:cNvSpPr>
          <p:nvPr>
            <p:ph type="sldNum" sz="quarter" idx="12"/>
          </p:nvPr>
        </p:nvSpPr>
        <p:spPr/>
        <p:txBody>
          <a:bodyPr/>
          <a:lstStyle/>
          <a:p>
            <a:fld id="{4267CD5E-26CF-4249-8540-BB1D07FD4227}" type="slidenum">
              <a:rPr lang="en-US" smtClean="0"/>
              <a:t>18</a:t>
            </a:fld>
            <a:endParaRPr lang="en-US"/>
          </a:p>
        </p:txBody>
      </p:sp>
      <p:pic>
        <p:nvPicPr>
          <p:cNvPr id="7" name="Picture 6">
            <a:extLst>
              <a:ext uri="{FF2B5EF4-FFF2-40B4-BE49-F238E27FC236}">
                <a16:creationId xmlns:a16="http://schemas.microsoft.com/office/drawing/2014/main" id="{B6FB67AD-1CA2-63AD-B969-B8A6B903A487}"/>
              </a:ext>
            </a:extLst>
          </p:cNvPr>
          <p:cNvPicPr>
            <a:picLocks noChangeAspect="1"/>
          </p:cNvPicPr>
          <p:nvPr/>
        </p:nvPicPr>
        <p:blipFill>
          <a:blip r:embed="rId2"/>
          <a:stretch>
            <a:fillRect/>
          </a:stretch>
        </p:blipFill>
        <p:spPr>
          <a:xfrm>
            <a:off x="2406315" y="1580159"/>
            <a:ext cx="3290145" cy="4398331"/>
          </a:xfrm>
          <a:prstGeom prst="rect">
            <a:avLst/>
          </a:prstGeom>
        </p:spPr>
      </p:pic>
      <p:pic>
        <p:nvPicPr>
          <p:cNvPr id="8" name="Picture 7">
            <a:extLst>
              <a:ext uri="{FF2B5EF4-FFF2-40B4-BE49-F238E27FC236}">
                <a16:creationId xmlns:a16="http://schemas.microsoft.com/office/drawing/2014/main" id="{77DBE700-D698-14CF-81BA-8BDAB2A61576}"/>
              </a:ext>
            </a:extLst>
          </p:cNvPr>
          <p:cNvPicPr>
            <a:picLocks noChangeAspect="1"/>
          </p:cNvPicPr>
          <p:nvPr/>
        </p:nvPicPr>
        <p:blipFill>
          <a:blip r:embed="rId3"/>
          <a:stretch>
            <a:fillRect/>
          </a:stretch>
        </p:blipFill>
        <p:spPr>
          <a:xfrm>
            <a:off x="5753236" y="1580159"/>
            <a:ext cx="3154155" cy="4398331"/>
          </a:xfrm>
          <a:prstGeom prst="rect">
            <a:avLst/>
          </a:prstGeom>
        </p:spPr>
      </p:pic>
    </p:spTree>
    <p:extLst>
      <p:ext uri="{BB962C8B-B14F-4D97-AF65-F5344CB8AC3E}">
        <p14:creationId xmlns:p14="http://schemas.microsoft.com/office/powerpoint/2010/main" val="5938309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FB2DCE-F339-C1B1-DA26-566A00A3D1AD}"/>
              </a:ext>
            </a:extLst>
          </p:cNvPr>
          <p:cNvSpPr>
            <a:spLocks noGrp="1"/>
          </p:cNvSpPr>
          <p:nvPr>
            <p:ph type="title"/>
          </p:nvPr>
        </p:nvSpPr>
        <p:spPr/>
        <p:txBody>
          <a:bodyPr/>
          <a:lstStyle/>
          <a:p>
            <a:r>
              <a:rPr lang="en-US" dirty="0"/>
              <a:t>Adventures and Questions? </a:t>
            </a:r>
          </a:p>
        </p:txBody>
      </p:sp>
      <p:sp>
        <p:nvSpPr>
          <p:cNvPr id="8" name="Text Placeholder 7">
            <a:extLst>
              <a:ext uri="{FF2B5EF4-FFF2-40B4-BE49-F238E27FC236}">
                <a16:creationId xmlns:a16="http://schemas.microsoft.com/office/drawing/2014/main" id="{C5B2DF52-D0D8-FB8C-A624-B8575186FC77}"/>
              </a:ext>
            </a:extLst>
          </p:cNvPr>
          <p:cNvSpPr>
            <a:spLocks noGrp="1"/>
          </p:cNvSpPr>
          <p:nvPr>
            <p:ph type="body" sz="half" idx="2"/>
          </p:nvPr>
        </p:nvSpPr>
        <p:spPr/>
        <p:txBody>
          <a:bodyPr/>
          <a:lstStyle/>
          <a:p>
            <a:r>
              <a:rPr lang="en-US" dirty="0"/>
              <a:t>What does changing the TTI interval do?</a:t>
            </a:r>
          </a:p>
          <a:p>
            <a:r>
              <a:rPr lang="en-US" dirty="0"/>
              <a:t>How does the Pulse Width Matter? (How many symbols it overlaps with)?</a:t>
            </a:r>
          </a:p>
          <a:p>
            <a:r>
              <a:rPr lang="en-US" dirty="0"/>
              <a:t>What is the direct correlation between the block size in RBGs and TTI to the MCS?</a:t>
            </a:r>
          </a:p>
          <a:p>
            <a:r>
              <a:rPr lang="en-US" dirty="0"/>
              <a:t>Does the MCS table used matter? (Changing Coding Rates Variances?)</a:t>
            </a:r>
          </a:p>
        </p:txBody>
      </p:sp>
      <p:sp>
        <p:nvSpPr>
          <p:cNvPr id="7" name="Picture Placeholder 6">
            <a:extLst>
              <a:ext uri="{FF2B5EF4-FFF2-40B4-BE49-F238E27FC236}">
                <a16:creationId xmlns:a16="http://schemas.microsoft.com/office/drawing/2014/main" id="{1D783D59-5D76-DA63-4558-F170F87A9DCD}"/>
              </a:ext>
            </a:extLst>
          </p:cNvPr>
          <p:cNvSpPr>
            <a:spLocks noGrp="1"/>
          </p:cNvSpPr>
          <p:nvPr>
            <p:ph type="pic" idx="1"/>
          </p:nvPr>
        </p:nvSpPr>
        <p:spPr/>
        <p:txBody>
          <a:bodyPr/>
          <a:lstStyle/>
          <a:p>
            <a:endParaRPr lang="en-US"/>
          </a:p>
        </p:txBody>
      </p:sp>
      <p:sp>
        <p:nvSpPr>
          <p:cNvPr id="5" name="Slide Number Placeholder 4">
            <a:extLst>
              <a:ext uri="{FF2B5EF4-FFF2-40B4-BE49-F238E27FC236}">
                <a16:creationId xmlns:a16="http://schemas.microsoft.com/office/drawing/2014/main" id="{003D6ADD-424E-35A7-787A-7DC7FCC15DB3}"/>
              </a:ext>
            </a:extLst>
          </p:cNvPr>
          <p:cNvSpPr>
            <a:spLocks noGrp="1"/>
          </p:cNvSpPr>
          <p:nvPr>
            <p:ph type="sldNum" sz="quarter" idx="12"/>
          </p:nvPr>
        </p:nvSpPr>
        <p:spPr/>
        <p:txBody>
          <a:bodyPr/>
          <a:lstStyle/>
          <a:p>
            <a:fld id="{4267CD5E-26CF-4249-8540-BB1D07FD4227}" type="slidenum">
              <a:rPr lang="en-US" smtClean="0"/>
              <a:t>19</a:t>
            </a:fld>
            <a:endParaRPr lang="en-US"/>
          </a:p>
        </p:txBody>
      </p:sp>
    </p:spTree>
    <p:extLst>
      <p:ext uri="{BB962C8B-B14F-4D97-AF65-F5344CB8AC3E}">
        <p14:creationId xmlns:p14="http://schemas.microsoft.com/office/powerpoint/2010/main" val="35453733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702F6-BCB9-78B9-D03C-7753E4B67610}"/>
              </a:ext>
            </a:extLst>
          </p:cNvPr>
          <p:cNvSpPr>
            <a:spLocks noGrp="1"/>
          </p:cNvSpPr>
          <p:nvPr>
            <p:ph type="title"/>
          </p:nvPr>
        </p:nvSpPr>
        <p:spPr/>
        <p:txBody>
          <a:bodyPr/>
          <a:lstStyle/>
          <a:p>
            <a:r>
              <a:rPr lang="en-US" dirty="0"/>
              <a:t>First The WHY</a:t>
            </a:r>
          </a:p>
        </p:txBody>
      </p:sp>
      <p:sp>
        <p:nvSpPr>
          <p:cNvPr id="3" name="Text Placeholder 2">
            <a:extLst>
              <a:ext uri="{FF2B5EF4-FFF2-40B4-BE49-F238E27FC236}">
                <a16:creationId xmlns:a16="http://schemas.microsoft.com/office/drawing/2014/main" id="{3E9160A9-CC61-7B9D-73F0-3AB2A254D027}"/>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Spectrum is being shared! </a:t>
            </a:r>
          </a:p>
          <a:p>
            <a:pPr marL="285750" indent="-285750">
              <a:buFont typeface="Arial" panose="020B0604020202020204" pitchFamily="34" charset="0"/>
              <a:buChar char="•"/>
            </a:pPr>
            <a:r>
              <a:rPr lang="en-US" dirty="0"/>
              <a:t>5G is going to be used alongside military use of spectrum. </a:t>
            </a:r>
          </a:p>
          <a:p>
            <a:pPr marL="285750" indent="-285750">
              <a:buFont typeface="Arial" panose="020B0604020202020204" pitchFamily="34" charset="0"/>
              <a:buChar char="•"/>
            </a:pPr>
            <a:r>
              <a:rPr lang="en-US" dirty="0"/>
              <a:t>One of the most common military uses is for RADAR!</a:t>
            </a:r>
          </a:p>
        </p:txBody>
      </p:sp>
      <p:sp>
        <p:nvSpPr>
          <p:cNvPr id="5" name="Slide Number Placeholder 4">
            <a:extLst>
              <a:ext uri="{FF2B5EF4-FFF2-40B4-BE49-F238E27FC236}">
                <a16:creationId xmlns:a16="http://schemas.microsoft.com/office/drawing/2014/main" id="{4F2BFE67-934B-AFE7-9BB1-11CAFCD55DBA}"/>
              </a:ext>
            </a:extLst>
          </p:cNvPr>
          <p:cNvSpPr>
            <a:spLocks noGrp="1"/>
          </p:cNvSpPr>
          <p:nvPr>
            <p:ph type="sldNum" sz="quarter" idx="12"/>
          </p:nvPr>
        </p:nvSpPr>
        <p:spPr/>
        <p:txBody>
          <a:bodyPr/>
          <a:lstStyle/>
          <a:p>
            <a:fld id="{4267CD5E-26CF-4249-8540-BB1D07FD4227}" type="slidenum">
              <a:rPr lang="en-US" smtClean="0"/>
              <a:t>2</a:t>
            </a:fld>
            <a:endParaRPr lang="en-US"/>
          </a:p>
        </p:txBody>
      </p:sp>
      <p:pic>
        <p:nvPicPr>
          <p:cNvPr id="8" name="Picture 7">
            <a:extLst>
              <a:ext uri="{FF2B5EF4-FFF2-40B4-BE49-F238E27FC236}">
                <a16:creationId xmlns:a16="http://schemas.microsoft.com/office/drawing/2014/main" id="{9C63BD7C-4E21-4E90-2D4B-0BBF0F75AAB5}"/>
              </a:ext>
            </a:extLst>
          </p:cNvPr>
          <p:cNvPicPr>
            <a:picLocks noChangeAspect="1"/>
          </p:cNvPicPr>
          <p:nvPr/>
        </p:nvPicPr>
        <p:blipFill>
          <a:blip r:embed="rId2"/>
          <a:stretch>
            <a:fillRect/>
          </a:stretch>
        </p:blipFill>
        <p:spPr>
          <a:xfrm rot="193241">
            <a:off x="4797013" y="2021874"/>
            <a:ext cx="7772400" cy="2814253"/>
          </a:xfrm>
          <a:prstGeom prst="rect">
            <a:avLst/>
          </a:prstGeom>
        </p:spPr>
      </p:pic>
      <p:pic>
        <p:nvPicPr>
          <p:cNvPr id="6" name="Picture 5">
            <a:extLst>
              <a:ext uri="{FF2B5EF4-FFF2-40B4-BE49-F238E27FC236}">
                <a16:creationId xmlns:a16="http://schemas.microsoft.com/office/drawing/2014/main" id="{094E4C94-AD6E-A40A-A56C-F5E4922826F1}"/>
              </a:ext>
            </a:extLst>
          </p:cNvPr>
          <p:cNvPicPr>
            <a:picLocks noChangeAspect="1"/>
          </p:cNvPicPr>
          <p:nvPr/>
        </p:nvPicPr>
        <p:blipFill>
          <a:blip r:embed="rId3"/>
          <a:stretch>
            <a:fillRect/>
          </a:stretch>
        </p:blipFill>
        <p:spPr>
          <a:xfrm rot="21279980">
            <a:off x="4772028" y="273550"/>
            <a:ext cx="7772400" cy="2468433"/>
          </a:xfrm>
          <a:prstGeom prst="rect">
            <a:avLst/>
          </a:prstGeom>
        </p:spPr>
      </p:pic>
      <p:pic>
        <p:nvPicPr>
          <p:cNvPr id="7" name="Picture 6">
            <a:extLst>
              <a:ext uri="{FF2B5EF4-FFF2-40B4-BE49-F238E27FC236}">
                <a16:creationId xmlns:a16="http://schemas.microsoft.com/office/drawing/2014/main" id="{0F486304-3926-FDA3-BAA7-177E17376442}"/>
              </a:ext>
            </a:extLst>
          </p:cNvPr>
          <p:cNvPicPr>
            <a:picLocks noChangeAspect="1"/>
          </p:cNvPicPr>
          <p:nvPr/>
        </p:nvPicPr>
        <p:blipFill>
          <a:blip r:embed="rId4"/>
          <a:stretch>
            <a:fillRect/>
          </a:stretch>
        </p:blipFill>
        <p:spPr>
          <a:xfrm>
            <a:off x="4724095" y="4853830"/>
            <a:ext cx="7772400" cy="1546970"/>
          </a:xfrm>
          <a:prstGeom prst="rect">
            <a:avLst/>
          </a:prstGeom>
        </p:spPr>
      </p:pic>
    </p:spTree>
    <p:extLst>
      <p:ext uri="{BB962C8B-B14F-4D97-AF65-F5344CB8AC3E}">
        <p14:creationId xmlns:p14="http://schemas.microsoft.com/office/powerpoint/2010/main" val="3488398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82530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A0A7-EC71-BD29-6FDE-A192DF43C6FE}"/>
              </a:ext>
            </a:extLst>
          </p:cNvPr>
          <p:cNvSpPr>
            <a:spLocks noGrp="1"/>
          </p:cNvSpPr>
          <p:nvPr>
            <p:ph type="title"/>
          </p:nvPr>
        </p:nvSpPr>
        <p:spPr/>
        <p:txBody>
          <a:bodyPr/>
          <a:lstStyle/>
          <a:p>
            <a:r>
              <a:rPr lang="en-US" dirty="0"/>
              <a:t>Military Use of 3.5GMHz Comes in many flavors</a:t>
            </a:r>
          </a:p>
        </p:txBody>
      </p:sp>
      <p:sp>
        <p:nvSpPr>
          <p:cNvPr id="3" name="Text Placeholder 2">
            <a:extLst>
              <a:ext uri="{FF2B5EF4-FFF2-40B4-BE49-F238E27FC236}">
                <a16:creationId xmlns:a16="http://schemas.microsoft.com/office/drawing/2014/main" id="{3DA043E2-0AAD-BF04-D2E8-D2CEC9914C08}"/>
              </a:ext>
            </a:extLst>
          </p:cNvPr>
          <p:cNvSpPr>
            <a:spLocks noGrp="1"/>
          </p:cNvSpPr>
          <p:nvPr>
            <p:ph type="body" sz="half" idx="2"/>
          </p:nvPr>
        </p:nvSpPr>
        <p:spPr>
          <a:xfrm>
            <a:off x="375385" y="2057402"/>
            <a:ext cx="4518263" cy="4325404"/>
          </a:xfrm>
        </p:spPr>
        <p:txBody>
          <a:bodyPr>
            <a:normAutofit fontScale="70000" lnSpcReduction="20000"/>
          </a:bodyPr>
          <a:lstStyle/>
          <a:p>
            <a:pPr>
              <a:spcBef>
                <a:spcPts val="100"/>
              </a:spcBef>
            </a:pPr>
            <a:r>
              <a:rPr lang="en-US" dirty="0">
                <a:solidFill>
                  <a:srgbClr val="0E0E0E"/>
                </a:solidFill>
                <a:effectLst/>
                <a:latin typeface="Times New Roman" panose="02020603050405020304" pitchFamily="18" charset="0"/>
              </a:rPr>
              <a:t>1. </a:t>
            </a:r>
            <a:r>
              <a:rPr lang="en-US" b="1" dirty="0">
                <a:solidFill>
                  <a:srgbClr val="0E0E0E"/>
                </a:solidFill>
                <a:effectLst/>
                <a:latin typeface=".SF NS"/>
              </a:rPr>
              <a:t>AN/TPS-75 Radar System</a:t>
            </a:r>
            <a:r>
              <a:rPr lang="en-US" dirty="0">
                <a:solidFill>
                  <a:srgbClr val="0E0E0E"/>
                </a:solidFill>
                <a:effectLst/>
                <a:latin typeface=".SF NS"/>
              </a:rPr>
              <a:t>: (U.S. Air Force)</a:t>
            </a:r>
          </a:p>
          <a:p>
            <a:pPr>
              <a:spcBef>
                <a:spcPts val="100"/>
              </a:spcBef>
            </a:pPr>
            <a:r>
              <a:rPr lang="en-US" dirty="0">
                <a:solidFill>
                  <a:srgbClr val="0E0E0E"/>
                </a:solidFill>
                <a:effectLst/>
                <a:latin typeface=".SF NS"/>
              </a:rPr>
              <a:t>   • </a:t>
            </a:r>
            <a:r>
              <a:rPr lang="en-US" b="1" dirty="0">
                <a:solidFill>
                  <a:srgbClr val="0E0E0E"/>
                </a:solidFill>
                <a:effectLst/>
                <a:latin typeface=".SF NS"/>
              </a:rPr>
              <a:t>Function</a:t>
            </a:r>
            <a:r>
              <a:rPr lang="en-US" dirty="0">
                <a:solidFill>
                  <a:srgbClr val="0E0E0E"/>
                </a:solidFill>
                <a:effectLst/>
                <a:latin typeface=".SF NS"/>
              </a:rPr>
              <a:t>: Mobile, tactical radar system for long-range air surveillance and defense.</a:t>
            </a:r>
          </a:p>
          <a:p>
            <a:pPr>
              <a:spcBef>
                <a:spcPts val="100"/>
              </a:spcBef>
            </a:pPr>
            <a:r>
              <a:rPr lang="en-US" dirty="0">
                <a:solidFill>
                  <a:srgbClr val="0E0E0E"/>
                </a:solidFill>
                <a:effectLst/>
                <a:latin typeface=".SF NS"/>
              </a:rPr>
              <a:t>   • </a:t>
            </a:r>
            <a:r>
              <a:rPr lang="en-US" b="1" dirty="0">
                <a:solidFill>
                  <a:srgbClr val="0E0E0E"/>
                </a:solidFill>
                <a:effectLst/>
                <a:latin typeface=".SF NS"/>
              </a:rPr>
              <a:t>Capabilities</a:t>
            </a:r>
            <a:r>
              <a:rPr lang="en-US" dirty="0">
                <a:solidFill>
                  <a:srgbClr val="0E0E0E"/>
                </a:solidFill>
                <a:effectLst/>
                <a:latin typeface=".SF NS"/>
              </a:rPr>
              <a:t>: Detects and tracks aircraft, missiles, and drones within a range of 240 nautical miles.</a:t>
            </a:r>
          </a:p>
          <a:p>
            <a:pPr>
              <a:spcBef>
                <a:spcPts val="100"/>
              </a:spcBef>
            </a:pPr>
            <a:endParaRPr lang="en-US" dirty="0">
              <a:solidFill>
                <a:srgbClr val="0E0E0E"/>
              </a:solidFill>
              <a:effectLst/>
              <a:latin typeface=".SF NS"/>
            </a:endParaRPr>
          </a:p>
          <a:p>
            <a:pPr>
              <a:spcBef>
                <a:spcPts val="100"/>
              </a:spcBef>
            </a:pPr>
            <a:r>
              <a:rPr lang="en-US" dirty="0">
                <a:solidFill>
                  <a:srgbClr val="0E0E0E"/>
                </a:solidFill>
                <a:effectLst/>
                <a:latin typeface="Times New Roman" panose="02020603050405020304" pitchFamily="18" charset="0"/>
              </a:rPr>
              <a:t>2. </a:t>
            </a:r>
            <a:r>
              <a:rPr lang="en-US" b="1" dirty="0">
                <a:solidFill>
                  <a:srgbClr val="0E0E0E"/>
                </a:solidFill>
                <a:effectLst/>
                <a:latin typeface=".SF NS"/>
              </a:rPr>
              <a:t>AN/TPS-80 Ground/Air Task Oriented Radar (G/ATOR)</a:t>
            </a:r>
            <a:r>
              <a:rPr lang="en-US" dirty="0">
                <a:solidFill>
                  <a:srgbClr val="0E0E0E"/>
                </a:solidFill>
                <a:effectLst/>
                <a:latin typeface=".SF NS"/>
              </a:rPr>
              <a:t>: (U.S. Marine Corps)</a:t>
            </a:r>
          </a:p>
          <a:p>
            <a:pPr>
              <a:spcBef>
                <a:spcPts val="100"/>
              </a:spcBef>
            </a:pPr>
            <a:r>
              <a:rPr lang="en-US" dirty="0">
                <a:solidFill>
                  <a:srgbClr val="0E0E0E"/>
                </a:solidFill>
                <a:effectLst/>
                <a:latin typeface=".SF NS"/>
              </a:rPr>
              <a:t>   • </a:t>
            </a:r>
            <a:r>
              <a:rPr lang="en-US" b="1" dirty="0">
                <a:solidFill>
                  <a:srgbClr val="0E0E0E"/>
                </a:solidFill>
                <a:effectLst/>
                <a:latin typeface=".SF NS"/>
              </a:rPr>
              <a:t>Function</a:t>
            </a:r>
            <a:r>
              <a:rPr lang="en-US" dirty="0">
                <a:solidFill>
                  <a:srgbClr val="0E0E0E"/>
                </a:solidFill>
                <a:effectLst/>
                <a:latin typeface=".SF NS"/>
              </a:rPr>
              <a:t>: Multi-mission radar providing air surveillance, air defense, and counter-fire target acquisition.</a:t>
            </a:r>
          </a:p>
          <a:p>
            <a:pPr>
              <a:spcBef>
                <a:spcPts val="100"/>
              </a:spcBef>
            </a:pPr>
            <a:r>
              <a:rPr lang="en-US" dirty="0">
                <a:solidFill>
                  <a:srgbClr val="0E0E0E"/>
                </a:solidFill>
                <a:effectLst/>
                <a:latin typeface=".SF NS"/>
              </a:rPr>
              <a:t>   • </a:t>
            </a:r>
            <a:r>
              <a:rPr lang="en-US" b="1" dirty="0">
                <a:solidFill>
                  <a:srgbClr val="0E0E0E"/>
                </a:solidFill>
                <a:effectLst/>
                <a:latin typeface=".SF NS"/>
              </a:rPr>
              <a:t>Capabilities</a:t>
            </a:r>
            <a:r>
              <a:rPr lang="en-US" dirty="0">
                <a:solidFill>
                  <a:srgbClr val="0E0E0E"/>
                </a:solidFill>
                <a:effectLst/>
                <a:latin typeface=".SF NS"/>
              </a:rPr>
              <a:t>: Detects cruise missiles, unmanned aerial systems, rockets, artillery, and mortars.</a:t>
            </a:r>
          </a:p>
          <a:p>
            <a:pPr>
              <a:spcBef>
                <a:spcPts val="100"/>
              </a:spcBef>
            </a:pPr>
            <a:endParaRPr lang="en-US" dirty="0">
              <a:solidFill>
                <a:srgbClr val="0E0E0E"/>
              </a:solidFill>
              <a:effectLst/>
              <a:latin typeface=".SF NS"/>
            </a:endParaRPr>
          </a:p>
          <a:p>
            <a:pPr>
              <a:spcBef>
                <a:spcPts val="100"/>
              </a:spcBef>
            </a:pPr>
            <a:r>
              <a:rPr lang="en-US" dirty="0">
                <a:solidFill>
                  <a:srgbClr val="0E0E0E"/>
                </a:solidFill>
                <a:effectLst/>
                <a:latin typeface="Times New Roman" panose="02020603050405020304" pitchFamily="18" charset="0"/>
              </a:rPr>
              <a:t>3. </a:t>
            </a:r>
            <a:r>
              <a:rPr lang="en-US" b="1" dirty="0">
                <a:solidFill>
                  <a:srgbClr val="0E0E0E"/>
                </a:solidFill>
                <a:effectLst/>
                <a:latin typeface=".SF NS"/>
              </a:rPr>
              <a:t>AN/SPN-43C Air Traffic Control Radar</a:t>
            </a:r>
            <a:r>
              <a:rPr lang="en-US" dirty="0">
                <a:solidFill>
                  <a:srgbClr val="0E0E0E"/>
                </a:solidFill>
                <a:effectLst/>
                <a:latin typeface=".SF NS"/>
              </a:rPr>
              <a:t>: (U.S. Navy)</a:t>
            </a:r>
          </a:p>
          <a:p>
            <a:pPr>
              <a:spcBef>
                <a:spcPts val="100"/>
              </a:spcBef>
            </a:pPr>
            <a:r>
              <a:rPr lang="en-US" dirty="0">
                <a:solidFill>
                  <a:srgbClr val="0E0E0E"/>
                </a:solidFill>
                <a:effectLst/>
                <a:latin typeface=".SF NS"/>
              </a:rPr>
              <a:t>   • </a:t>
            </a:r>
            <a:r>
              <a:rPr lang="en-US" b="1" dirty="0">
                <a:solidFill>
                  <a:srgbClr val="0E0E0E"/>
                </a:solidFill>
                <a:effectLst/>
                <a:latin typeface=".SF NS"/>
              </a:rPr>
              <a:t>Function</a:t>
            </a:r>
            <a:r>
              <a:rPr lang="en-US" dirty="0">
                <a:solidFill>
                  <a:srgbClr val="0E0E0E"/>
                </a:solidFill>
                <a:effectLst/>
                <a:latin typeface=".SF NS"/>
              </a:rPr>
              <a:t>: Shipboard air traffic control radar for aircraft carriers and amphibious assault ships.</a:t>
            </a:r>
          </a:p>
          <a:p>
            <a:pPr>
              <a:spcBef>
                <a:spcPts val="100"/>
              </a:spcBef>
            </a:pPr>
            <a:r>
              <a:rPr lang="en-US" dirty="0">
                <a:solidFill>
                  <a:srgbClr val="0E0E0E"/>
                </a:solidFill>
                <a:effectLst/>
                <a:latin typeface=".SF NS"/>
              </a:rPr>
              <a:t>   • </a:t>
            </a:r>
            <a:r>
              <a:rPr lang="en-US" b="1" dirty="0">
                <a:solidFill>
                  <a:srgbClr val="0E0E0E"/>
                </a:solidFill>
                <a:effectLst/>
                <a:latin typeface=".SF NS"/>
              </a:rPr>
              <a:t>Capabilities</a:t>
            </a:r>
            <a:r>
              <a:rPr lang="en-US" dirty="0">
                <a:solidFill>
                  <a:srgbClr val="0E0E0E"/>
                </a:solidFill>
                <a:effectLst/>
                <a:latin typeface=".SF NS"/>
              </a:rPr>
              <a:t>: Provides aircraft control during launch and recovery operations.</a:t>
            </a:r>
          </a:p>
          <a:p>
            <a:pPr>
              <a:spcBef>
                <a:spcPts val="100"/>
              </a:spcBef>
            </a:pPr>
            <a:endParaRPr lang="en-US" dirty="0">
              <a:solidFill>
                <a:srgbClr val="0E0E0E"/>
              </a:solidFill>
              <a:effectLst/>
              <a:latin typeface=".SF NS"/>
            </a:endParaRPr>
          </a:p>
          <a:p>
            <a:pPr>
              <a:spcBef>
                <a:spcPts val="100"/>
              </a:spcBef>
            </a:pPr>
            <a:r>
              <a:rPr lang="en-US" dirty="0">
                <a:solidFill>
                  <a:srgbClr val="0E0E0E"/>
                </a:solidFill>
                <a:effectLst/>
                <a:latin typeface="Times New Roman" panose="02020603050405020304" pitchFamily="18" charset="0"/>
              </a:rPr>
              <a:t>4. </a:t>
            </a:r>
            <a:r>
              <a:rPr lang="en-US" b="1" dirty="0">
                <a:solidFill>
                  <a:srgbClr val="0E0E0E"/>
                </a:solidFill>
                <a:effectLst/>
                <a:latin typeface=".SF NS"/>
              </a:rPr>
              <a:t>AN/TPQ-53 Counterfire Target Acquisition Radar</a:t>
            </a:r>
            <a:r>
              <a:rPr lang="en-US" dirty="0">
                <a:solidFill>
                  <a:srgbClr val="0E0E0E"/>
                </a:solidFill>
                <a:effectLst/>
                <a:latin typeface=".SF NS"/>
              </a:rPr>
              <a:t>: (U.S. Army)</a:t>
            </a:r>
          </a:p>
          <a:p>
            <a:pPr>
              <a:spcBef>
                <a:spcPts val="100"/>
              </a:spcBef>
            </a:pPr>
            <a:r>
              <a:rPr lang="en-US" dirty="0">
                <a:solidFill>
                  <a:srgbClr val="0E0E0E"/>
                </a:solidFill>
                <a:effectLst/>
                <a:latin typeface=".SF NS"/>
              </a:rPr>
              <a:t>• </a:t>
            </a:r>
            <a:r>
              <a:rPr lang="en-US" b="1" dirty="0">
                <a:solidFill>
                  <a:srgbClr val="0E0E0E"/>
                </a:solidFill>
                <a:effectLst/>
                <a:latin typeface=".SF NS"/>
              </a:rPr>
              <a:t>Function</a:t>
            </a:r>
            <a:r>
              <a:rPr lang="en-US" dirty="0">
                <a:solidFill>
                  <a:srgbClr val="0E0E0E"/>
                </a:solidFill>
                <a:effectLst/>
                <a:latin typeface=".SF NS"/>
              </a:rPr>
              <a:t>: Mobile radar system for detecting and tracking incoming artillery, rockets, and mortars.</a:t>
            </a:r>
          </a:p>
          <a:p>
            <a:pPr>
              <a:spcBef>
                <a:spcPts val="100"/>
              </a:spcBef>
            </a:pPr>
            <a:r>
              <a:rPr lang="en-US" dirty="0">
                <a:solidFill>
                  <a:srgbClr val="0E0E0E"/>
                </a:solidFill>
                <a:effectLst/>
                <a:latin typeface=".SF NS"/>
              </a:rPr>
              <a:t>   • </a:t>
            </a:r>
            <a:r>
              <a:rPr lang="en-US" b="1" dirty="0">
                <a:solidFill>
                  <a:srgbClr val="0E0E0E"/>
                </a:solidFill>
                <a:effectLst/>
                <a:latin typeface=".SF NS"/>
              </a:rPr>
              <a:t>Capabilities</a:t>
            </a:r>
            <a:r>
              <a:rPr lang="en-US" dirty="0">
                <a:solidFill>
                  <a:srgbClr val="0E0E0E"/>
                </a:solidFill>
                <a:effectLst/>
                <a:latin typeface=".SF NS"/>
              </a:rPr>
              <a:t>: Provides 360-degree surveillance and target acquisition.</a:t>
            </a:r>
          </a:p>
          <a:p>
            <a:pPr>
              <a:spcBef>
                <a:spcPts val="100"/>
              </a:spcBef>
            </a:pPr>
            <a:endParaRPr lang="en-US" dirty="0">
              <a:solidFill>
                <a:srgbClr val="0E0E0E"/>
              </a:solidFill>
              <a:effectLst/>
              <a:latin typeface=".SF NS"/>
            </a:endParaRPr>
          </a:p>
          <a:p>
            <a:pPr>
              <a:spcBef>
                <a:spcPts val="100"/>
              </a:spcBef>
            </a:pPr>
            <a:r>
              <a:rPr lang="en-US" dirty="0">
                <a:solidFill>
                  <a:srgbClr val="0E0E0E"/>
                </a:solidFill>
                <a:effectLst/>
                <a:latin typeface="Times New Roman" panose="02020603050405020304" pitchFamily="18" charset="0"/>
              </a:rPr>
              <a:t>5. </a:t>
            </a:r>
            <a:r>
              <a:rPr lang="en-US" b="1" dirty="0">
                <a:solidFill>
                  <a:srgbClr val="0E0E0E"/>
                </a:solidFill>
                <a:effectLst/>
                <a:latin typeface=".SF NS"/>
              </a:rPr>
              <a:t>AN/SPY-1 Radar System</a:t>
            </a:r>
            <a:r>
              <a:rPr lang="en-US" dirty="0">
                <a:solidFill>
                  <a:srgbClr val="0E0E0E"/>
                </a:solidFill>
                <a:effectLst/>
                <a:latin typeface=".SF NS"/>
              </a:rPr>
              <a:t>: (U.S. Navy)</a:t>
            </a:r>
          </a:p>
          <a:p>
            <a:pPr>
              <a:spcBef>
                <a:spcPts val="100"/>
              </a:spcBef>
            </a:pPr>
            <a:r>
              <a:rPr lang="en-US" dirty="0">
                <a:solidFill>
                  <a:srgbClr val="0E0E0E"/>
                </a:solidFill>
                <a:effectLst/>
                <a:latin typeface=".SF NS"/>
              </a:rPr>
              <a:t>   • </a:t>
            </a:r>
            <a:r>
              <a:rPr lang="en-US" b="1" dirty="0">
                <a:solidFill>
                  <a:srgbClr val="0E0E0E"/>
                </a:solidFill>
                <a:effectLst/>
                <a:latin typeface=".SF NS"/>
              </a:rPr>
              <a:t>Function</a:t>
            </a:r>
            <a:r>
              <a:rPr lang="en-US" dirty="0">
                <a:solidFill>
                  <a:srgbClr val="0E0E0E"/>
                </a:solidFill>
                <a:effectLst/>
                <a:latin typeface=".SF NS"/>
              </a:rPr>
              <a:t>: Part of the Aegis Combat System for air and missile defense.</a:t>
            </a:r>
          </a:p>
          <a:p>
            <a:pPr>
              <a:spcBef>
                <a:spcPts val="100"/>
              </a:spcBef>
            </a:pPr>
            <a:r>
              <a:rPr lang="en-US" dirty="0">
                <a:solidFill>
                  <a:srgbClr val="0E0E0E"/>
                </a:solidFill>
                <a:effectLst/>
                <a:latin typeface=".SF NS"/>
              </a:rPr>
              <a:t>   • </a:t>
            </a:r>
            <a:r>
              <a:rPr lang="en-US" b="1" dirty="0">
                <a:solidFill>
                  <a:srgbClr val="0E0E0E"/>
                </a:solidFill>
                <a:effectLst/>
                <a:latin typeface=".SF NS"/>
              </a:rPr>
              <a:t>Capabilities</a:t>
            </a:r>
            <a:r>
              <a:rPr lang="en-US" dirty="0">
                <a:solidFill>
                  <a:srgbClr val="0E0E0E"/>
                </a:solidFill>
                <a:effectLst/>
                <a:latin typeface=".SF NS"/>
              </a:rPr>
              <a:t>: Phased-array radar providing simultaneous air and surface search, tracking, and missile guidance.</a:t>
            </a:r>
          </a:p>
          <a:p>
            <a:pPr>
              <a:spcBef>
                <a:spcPts val="100"/>
              </a:spcBef>
            </a:pPr>
            <a:endParaRPr lang="en-US" dirty="0">
              <a:solidFill>
                <a:srgbClr val="0E0E0E"/>
              </a:solidFill>
              <a:effectLst/>
              <a:latin typeface=".SF NS"/>
            </a:endParaRPr>
          </a:p>
          <a:p>
            <a:pPr>
              <a:spcBef>
                <a:spcPts val="100"/>
              </a:spcBef>
            </a:pPr>
            <a:r>
              <a:rPr lang="en-US" dirty="0">
                <a:solidFill>
                  <a:srgbClr val="0E0E0E"/>
                </a:solidFill>
                <a:effectLst/>
                <a:latin typeface="Times New Roman" panose="02020603050405020304" pitchFamily="18" charset="0"/>
              </a:rPr>
              <a:t>6. </a:t>
            </a:r>
            <a:r>
              <a:rPr lang="en-US" b="1" dirty="0">
                <a:solidFill>
                  <a:srgbClr val="0E0E0E"/>
                </a:solidFill>
                <a:effectLst/>
                <a:latin typeface=".SF NS"/>
              </a:rPr>
              <a:t>AN/SPS-48E 3D Air Search Radar</a:t>
            </a:r>
            <a:r>
              <a:rPr lang="en-US" dirty="0">
                <a:solidFill>
                  <a:srgbClr val="0E0E0E"/>
                </a:solidFill>
                <a:effectLst/>
                <a:latin typeface=".SF NS"/>
              </a:rPr>
              <a:t>: (U.S. Navy)</a:t>
            </a:r>
          </a:p>
          <a:p>
            <a:pPr>
              <a:spcBef>
                <a:spcPts val="100"/>
              </a:spcBef>
            </a:pPr>
            <a:r>
              <a:rPr lang="en-US" dirty="0">
                <a:solidFill>
                  <a:srgbClr val="0E0E0E"/>
                </a:solidFill>
                <a:effectLst/>
                <a:latin typeface=".SF NS"/>
              </a:rPr>
              <a:t>   • </a:t>
            </a:r>
            <a:r>
              <a:rPr lang="en-US" b="1" dirty="0">
                <a:solidFill>
                  <a:srgbClr val="0E0E0E"/>
                </a:solidFill>
                <a:effectLst/>
                <a:latin typeface=".SF NS"/>
              </a:rPr>
              <a:t>Function</a:t>
            </a:r>
            <a:r>
              <a:rPr lang="en-US" dirty="0">
                <a:solidFill>
                  <a:srgbClr val="0E0E0E"/>
                </a:solidFill>
                <a:effectLst/>
                <a:latin typeface=".SF NS"/>
              </a:rPr>
              <a:t>: Long-range, three-dimensional air search radar.</a:t>
            </a:r>
          </a:p>
          <a:p>
            <a:pPr>
              <a:spcBef>
                <a:spcPts val="100"/>
              </a:spcBef>
            </a:pPr>
            <a:r>
              <a:rPr lang="en-US" dirty="0">
                <a:solidFill>
                  <a:srgbClr val="0E0E0E"/>
                </a:solidFill>
                <a:effectLst/>
                <a:latin typeface=".SF NS"/>
              </a:rPr>
              <a:t>   • </a:t>
            </a:r>
            <a:r>
              <a:rPr lang="en-US" b="1" dirty="0">
                <a:solidFill>
                  <a:srgbClr val="0E0E0E"/>
                </a:solidFill>
                <a:effectLst/>
                <a:latin typeface=".SF NS"/>
              </a:rPr>
              <a:t>Capabilities</a:t>
            </a:r>
            <a:r>
              <a:rPr lang="en-US" dirty="0">
                <a:solidFill>
                  <a:srgbClr val="0E0E0E"/>
                </a:solidFill>
                <a:effectLst/>
                <a:latin typeface=".SF NS"/>
              </a:rPr>
              <a:t>: Provides range, bearing, and elevation information for air targets.</a:t>
            </a:r>
          </a:p>
          <a:p>
            <a:pPr>
              <a:spcBef>
                <a:spcPts val="100"/>
              </a:spcBef>
            </a:pPr>
            <a:endParaRPr lang="en-US" dirty="0"/>
          </a:p>
        </p:txBody>
      </p:sp>
      <p:sp>
        <p:nvSpPr>
          <p:cNvPr id="5" name="Slide Number Placeholder 4">
            <a:extLst>
              <a:ext uri="{FF2B5EF4-FFF2-40B4-BE49-F238E27FC236}">
                <a16:creationId xmlns:a16="http://schemas.microsoft.com/office/drawing/2014/main" id="{55476800-3EB1-E17C-4282-E9CBA46A5D1A}"/>
              </a:ext>
            </a:extLst>
          </p:cNvPr>
          <p:cNvSpPr>
            <a:spLocks noGrp="1"/>
          </p:cNvSpPr>
          <p:nvPr>
            <p:ph type="sldNum" sz="quarter" idx="12"/>
          </p:nvPr>
        </p:nvSpPr>
        <p:spPr>
          <a:xfrm>
            <a:off x="11836896" y="6206323"/>
            <a:ext cx="550127" cy="63832"/>
          </a:xfrm>
        </p:spPr>
        <p:txBody>
          <a:bodyPr/>
          <a:lstStyle/>
          <a:p>
            <a:fld id="{4267CD5E-26CF-4249-8540-BB1D07FD4227}" type="slidenum">
              <a:rPr lang="en-US" smtClean="0"/>
              <a:t>3</a:t>
            </a:fld>
            <a:endParaRPr lang="en-US"/>
          </a:p>
        </p:txBody>
      </p:sp>
      <p:pic>
        <p:nvPicPr>
          <p:cNvPr id="1028" name="Picture 4" descr="AN-TPS 75 Radar system – Preserving our History">
            <a:extLst>
              <a:ext uri="{FF2B5EF4-FFF2-40B4-BE49-F238E27FC236}">
                <a16:creationId xmlns:a16="http://schemas.microsoft.com/office/drawing/2014/main" id="{ED631763-4637-A396-C256-4350F0059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738" y="32879"/>
            <a:ext cx="4990472" cy="27518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TPS-80 Ground/Air Task Oriented Radar (G/ATOR) – Missile Defense  Advocacy Alliance">
            <a:extLst>
              <a:ext uri="{FF2B5EF4-FFF2-40B4-BE49-F238E27FC236}">
                <a16:creationId xmlns:a16="http://schemas.microsoft.com/office/drawing/2014/main" id="{719EE9FF-5ED9-4934-3974-208987F6FF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053" y="1278289"/>
            <a:ext cx="3840346" cy="192017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N/SPN-43 - Radartutorial">
            <a:extLst>
              <a:ext uri="{FF2B5EF4-FFF2-40B4-BE49-F238E27FC236}">
                <a16:creationId xmlns:a16="http://schemas.microsoft.com/office/drawing/2014/main" id="{EA657620-C3A7-9493-5A87-748553C7C8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358" y="2784768"/>
            <a:ext cx="2743200"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N/TPQ-53 Radar System | Lockheed Martin">
            <a:extLst>
              <a:ext uri="{FF2B5EF4-FFF2-40B4-BE49-F238E27FC236}">
                <a16:creationId xmlns:a16="http://schemas.microsoft.com/office/drawing/2014/main" id="{AA825CEE-BB0B-BE5E-E482-EA31ED6ABD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2268" y="3297738"/>
            <a:ext cx="3502920" cy="205243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N/SPY-1 Radar | Missile Threat">
            <a:extLst>
              <a:ext uri="{FF2B5EF4-FFF2-40B4-BE49-F238E27FC236}">
                <a16:creationId xmlns:a16="http://schemas.microsoft.com/office/drawing/2014/main" id="{585D0189-F1D3-7851-EF0E-0950AA4D220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7763" y="4690507"/>
            <a:ext cx="3012716" cy="169229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N/SPS-48 - Wikipedia">
            <a:extLst>
              <a:ext uri="{FF2B5EF4-FFF2-40B4-BE49-F238E27FC236}">
                <a16:creationId xmlns:a16="http://schemas.microsoft.com/office/drawing/2014/main" id="{D543EBA3-C77B-D53D-D4E6-3C9ED8B2DC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74267" y="5029398"/>
            <a:ext cx="2223631" cy="145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3229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9615-05F9-62C4-99BB-4AC4F5BFF5B9}"/>
              </a:ext>
            </a:extLst>
          </p:cNvPr>
          <p:cNvSpPr>
            <a:spLocks noGrp="1"/>
          </p:cNvSpPr>
          <p:nvPr>
            <p:ph type="title"/>
          </p:nvPr>
        </p:nvSpPr>
        <p:spPr/>
        <p:txBody>
          <a:bodyPr>
            <a:normAutofit fontScale="90000"/>
          </a:bodyPr>
          <a:lstStyle/>
          <a:p>
            <a:r>
              <a:rPr lang="en-US" dirty="0"/>
              <a:t>How to understand what happens if both are Tx at the Same time?!</a:t>
            </a:r>
          </a:p>
        </p:txBody>
      </p:sp>
      <p:sp>
        <p:nvSpPr>
          <p:cNvPr id="3" name="Text Placeholder 2">
            <a:extLst>
              <a:ext uri="{FF2B5EF4-FFF2-40B4-BE49-F238E27FC236}">
                <a16:creationId xmlns:a16="http://schemas.microsoft.com/office/drawing/2014/main" id="{B06DB397-AF23-6C67-2216-1A15813F032F}"/>
              </a:ext>
            </a:extLst>
          </p:cNvPr>
          <p:cNvSpPr>
            <a:spLocks noGrp="1"/>
          </p:cNvSpPr>
          <p:nvPr>
            <p:ph type="body" sz="half" idx="2"/>
          </p:nvPr>
        </p:nvSpPr>
        <p:spPr>
          <a:xfrm>
            <a:off x="5784662" y="654893"/>
            <a:ext cx="4127255" cy="3811588"/>
          </a:xfrm>
        </p:spPr>
        <p:txBody>
          <a:bodyPr/>
          <a:lstStyle/>
          <a:p>
            <a:r>
              <a:rPr lang="en-US" dirty="0"/>
              <a:t>Want a model that:</a:t>
            </a:r>
          </a:p>
          <a:p>
            <a:pPr marL="285750" indent="-285750">
              <a:buFont typeface="Arial" panose="020B0604020202020204" pitchFamily="34" charset="0"/>
              <a:buChar char="•"/>
            </a:pPr>
            <a:r>
              <a:rPr lang="en-US" dirty="0"/>
              <a:t>Simulates a “real world 5G system”</a:t>
            </a:r>
          </a:p>
          <a:p>
            <a:pPr marL="285750" indent="-285750">
              <a:buFont typeface="Arial" panose="020B0604020202020204" pitchFamily="34" charset="0"/>
              <a:buChar char="•"/>
            </a:pPr>
            <a:r>
              <a:rPr lang="en-US" dirty="0"/>
              <a:t>Introduces basic radar interference</a:t>
            </a:r>
          </a:p>
          <a:p>
            <a:pPr marL="285750" indent="-285750">
              <a:buFont typeface="Arial" panose="020B0604020202020204" pitchFamily="34" charset="0"/>
              <a:buChar char="•"/>
            </a:pPr>
            <a:r>
              <a:rPr lang="en-US" dirty="0"/>
              <a:t>Simulates interference at the lowest levels (IQ Data)</a:t>
            </a:r>
          </a:p>
          <a:p>
            <a:pPr marL="285750" indent="-285750">
              <a:buFont typeface="Arial" panose="020B0604020202020204" pitchFamily="34" charset="0"/>
              <a:buChar char="•"/>
            </a:pPr>
            <a:r>
              <a:rPr lang="en-US" dirty="0"/>
              <a:t>Can show system level issues </a:t>
            </a:r>
            <a:r>
              <a:rPr lang="en-US" sz="1200" i="1" dirty="0"/>
              <a:t>(From the 5G perspective)</a:t>
            </a:r>
          </a:p>
          <a:p>
            <a:pPr marL="285750" indent="-285750">
              <a:buFont typeface="Arial" panose="020B0604020202020204" pitchFamily="34" charset="0"/>
              <a:buChar char="•"/>
            </a:pPr>
            <a:r>
              <a:rPr lang="en-US" dirty="0"/>
              <a:t>Has 5G parameters that can be changed.</a:t>
            </a:r>
          </a:p>
          <a:p>
            <a:pPr marL="742928" lvl="1" indent="-285750">
              <a:buFont typeface="Arial" panose="020B0604020202020204" pitchFamily="34" charset="0"/>
              <a:buChar char="•"/>
            </a:pPr>
            <a:r>
              <a:rPr lang="en-US" sz="1600" dirty="0"/>
              <a:t>And more useful things we find along the way!</a:t>
            </a:r>
          </a:p>
        </p:txBody>
      </p:sp>
      <p:pic>
        <p:nvPicPr>
          <p:cNvPr id="7" name="Picture Placeholder 6" descr="A telescope with a blue eye&#10;&#10;Description automatically generated">
            <a:extLst>
              <a:ext uri="{FF2B5EF4-FFF2-40B4-BE49-F238E27FC236}">
                <a16:creationId xmlns:a16="http://schemas.microsoft.com/office/drawing/2014/main" id="{84767C38-60AD-AE92-4BF5-6F8E76BB2E1A}"/>
              </a:ext>
            </a:extLst>
          </p:cNvPr>
          <p:cNvPicPr>
            <a:picLocks noGrp="1" noChangeAspect="1"/>
          </p:cNvPicPr>
          <p:nvPr>
            <p:ph type="pic" idx="1"/>
          </p:nvPr>
        </p:nvPicPr>
        <p:blipFill>
          <a:blip r:embed="rId2">
            <a:extLst>
              <a:ext uri="{837473B0-CC2E-450A-ABE3-18F120FF3D39}">
                <a1611:picAttrSrcUrl xmlns:a1611="http://schemas.microsoft.com/office/drawing/2016/11/main" r:id="rId3"/>
              </a:ext>
            </a:extLst>
          </a:blip>
          <a:srcRect t="4570" b="4570"/>
          <a:stretch>
            <a:fillRect/>
          </a:stretch>
        </p:blipFill>
        <p:spPr>
          <a:xfrm>
            <a:off x="900064" y="2968752"/>
            <a:ext cx="2593908" cy="1933347"/>
          </a:xfrm>
        </p:spPr>
      </p:pic>
      <p:sp>
        <p:nvSpPr>
          <p:cNvPr id="5" name="Slide Number Placeholder 4">
            <a:extLst>
              <a:ext uri="{FF2B5EF4-FFF2-40B4-BE49-F238E27FC236}">
                <a16:creationId xmlns:a16="http://schemas.microsoft.com/office/drawing/2014/main" id="{DEF11B3E-E49D-B491-BFD1-5765238428FD}"/>
              </a:ext>
            </a:extLst>
          </p:cNvPr>
          <p:cNvSpPr>
            <a:spLocks noGrp="1"/>
          </p:cNvSpPr>
          <p:nvPr>
            <p:ph type="sldNum" sz="quarter" idx="12"/>
          </p:nvPr>
        </p:nvSpPr>
        <p:spPr/>
        <p:txBody>
          <a:bodyPr/>
          <a:lstStyle/>
          <a:p>
            <a:fld id="{4267CD5E-26CF-4249-8540-BB1D07FD4227}" type="slidenum">
              <a:rPr lang="en-US" smtClean="0"/>
              <a:t>4</a:t>
            </a:fld>
            <a:endParaRPr lang="en-US"/>
          </a:p>
        </p:txBody>
      </p:sp>
      <p:sp>
        <p:nvSpPr>
          <p:cNvPr id="8" name="TextBox 7">
            <a:extLst>
              <a:ext uri="{FF2B5EF4-FFF2-40B4-BE49-F238E27FC236}">
                <a16:creationId xmlns:a16="http://schemas.microsoft.com/office/drawing/2014/main" id="{7B087C40-04AA-0AA4-BE50-2A1A3C06662B}"/>
              </a:ext>
            </a:extLst>
          </p:cNvPr>
          <p:cNvSpPr txBox="1"/>
          <p:nvPr/>
        </p:nvSpPr>
        <p:spPr>
          <a:xfrm>
            <a:off x="900064" y="2406683"/>
            <a:ext cx="2593908" cy="646331"/>
          </a:xfrm>
          <a:prstGeom prst="rect">
            <a:avLst/>
          </a:prstGeom>
          <a:noFill/>
        </p:spPr>
        <p:txBody>
          <a:bodyPr wrap="square" rtlCol="0">
            <a:spAutoFit/>
          </a:bodyPr>
          <a:lstStyle/>
          <a:p>
            <a:r>
              <a:rPr lang="en-US" dirty="0"/>
              <a:t>Scope the problem space!</a:t>
            </a:r>
          </a:p>
        </p:txBody>
      </p:sp>
    </p:spTree>
    <p:extLst>
      <p:ext uri="{BB962C8B-B14F-4D97-AF65-F5344CB8AC3E}">
        <p14:creationId xmlns:p14="http://schemas.microsoft.com/office/powerpoint/2010/main" val="3434084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AB5EA-A76B-6F26-17D3-D1A1EC65D0A4}"/>
              </a:ext>
            </a:extLst>
          </p:cNvPr>
          <p:cNvSpPr>
            <a:spLocks noGrp="1"/>
          </p:cNvSpPr>
          <p:nvPr>
            <p:ph type="title"/>
          </p:nvPr>
        </p:nvSpPr>
        <p:spPr/>
        <p:txBody>
          <a:bodyPr/>
          <a:lstStyle/>
          <a:p>
            <a:r>
              <a:rPr lang="en-US" dirty="0"/>
              <a:t>5G In the spectrum:</a:t>
            </a:r>
            <a:br>
              <a:rPr lang="en-US" dirty="0"/>
            </a:br>
            <a:r>
              <a:rPr lang="en-US" dirty="0"/>
              <a:t>TDD vs FDD</a:t>
            </a:r>
          </a:p>
        </p:txBody>
      </p:sp>
      <p:sp>
        <p:nvSpPr>
          <p:cNvPr id="3" name="Text Placeholder 2">
            <a:extLst>
              <a:ext uri="{FF2B5EF4-FFF2-40B4-BE49-F238E27FC236}">
                <a16:creationId xmlns:a16="http://schemas.microsoft.com/office/drawing/2014/main" id="{E7A9ACB2-A793-49CC-1758-5ADEAD4A37BF}"/>
              </a:ext>
            </a:extLst>
          </p:cNvPr>
          <p:cNvSpPr>
            <a:spLocks noGrp="1"/>
          </p:cNvSpPr>
          <p:nvPr>
            <p:ph type="body" sz="half" idx="2"/>
          </p:nvPr>
        </p:nvSpPr>
        <p:spPr>
          <a:xfrm>
            <a:off x="644773" y="2057402"/>
            <a:ext cx="4127255" cy="2822606"/>
          </a:xfrm>
        </p:spPr>
        <p:txBody>
          <a:bodyPr/>
          <a:lstStyle/>
          <a:p>
            <a:r>
              <a:rPr lang="en-US" dirty="0"/>
              <a:t>3.5GHz is TDD</a:t>
            </a:r>
          </a:p>
          <a:p>
            <a:r>
              <a:rPr lang="en-US" dirty="0"/>
              <a:t>TDD has various slot patterns</a:t>
            </a:r>
          </a:p>
          <a:p>
            <a:endParaRPr lang="en-US" dirty="0"/>
          </a:p>
        </p:txBody>
      </p:sp>
      <p:sp>
        <p:nvSpPr>
          <p:cNvPr id="5" name="Slide Number Placeholder 4">
            <a:extLst>
              <a:ext uri="{FF2B5EF4-FFF2-40B4-BE49-F238E27FC236}">
                <a16:creationId xmlns:a16="http://schemas.microsoft.com/office/drawing/2014/main" id="{F054953E-2BC4-58A7-B056-FF4857045527}"/>
              </a:ext>
            </a:extLst>
          </p:cNvPr>
          <p:cNvSpPr>
            <a:spLocks noGrp="1"/>
          </p:cNvSpPr>
          <p:nvPr>
            <p:ph type="sldNum" sz="quarter" idx="12"/>
          </p:nvPr>
        </p:nvSpPr>
        <p:spPr/>
        <p:txBody>
          <a:bodyPr/>
          <a:lstStyle/>
          <a:p>
            <a:fld id="{4267CD5E-26CF-4249-8540-BB1D07FD4227}" type="slidenum">
              <a:rPr lang="en-US" smtClean="0"/>
              <a:t>5</a:t>
            </a:fld>
            <a:endParaRPr lang="en-US"/>
          </a:p>
        </p:txBody>
      </p:sp>
      <p:pic>
        <p:nvPicPr>
          <p:cNvPr id="2050" name="Picture 2">
            <a:extLst>
              <a:ext uri="{FF2B5EF4-FFF2-40B4-BE49-F238E27FC236}">
                <a16:creationId xmlns:a16="http://schemas.microsoft.com/office/drawing/2014/main" id="{B6383512-EF0D-D4E7-999A-43660CD067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673768"/>
            <a:ext cx="4836079" cy="4843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431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FB2DCE-F339-C1B1-DA26-566A00A3D1AD}"/>
              </a:ext>
            </a:extLst>
          </p:cNvPr>
          <p:cNvSpPr>
            <a:spLocks noGrp="1"/>
          </p:cNvSpPr>
          <p:nvPr>
            <p:ph type="title"/>
          </p:nvPr>
        </p:nvSpPr>
        <p:spPr/>
        <p:txBody>
          <a:bodyPr/>
          <a:lstStyle/>
          <a:p>
            <a:r>
              <a:rPr lang="en-US" dirty="0"/>
              <a:t>A python script to help see the problem space </a:t>
            </a:r>
          </a:p>
        </p:txBody>
      </p:sp>
      <p:sp>
        <p:nvSpPr>
          <p:cNvPr id="8" name="Text Placeholder 7">
            <a:extLst>
              <a:ext uri="{FF2B5EF4-FFF2-40B4-BE49-F238E27FC236}">
                <a16:creationId xmlns:a16="http://schemas.microsoft.com/office/drawing/2014/main" id="{C5B2DF52-D0D8-FB8C-A624-B8575186FC77}"/>
              </a:ext>
            </a:extLst>
          </p:cNvPr>
          <p:cNvSpPr>
            <a:spLocks noGrp="1"/>
          </p:cNvSpPr>
          <p:nvPr>
            <p:ph type="body" sz="half" idx="2"/>
          </p:nvPr>
        </p:nvSpPr>
        <p:spPr>
          <a:xfrm>
            <a:off x="6294802" y="1538530"/>
            <a:ext cx="4127255" cy="595070"/>
          </a:xfrm>
        </p:spPr>
        <p:txBody>
          <a:bodyPr/>
          <a:lstStyle/>
          <a:p>
            <a:r>
              <a:rPr lang="en-US" dirty="0">
                <a:hlinkClick r:id="rId2"/>
              </a:rPr>
              <a:t>https://github.com/macclab-stevens/5GTDD-Radar-Visualizer</a:t>
            </a:r>
            <a:endParaRPr lang="en-US" dirty="0"/>
          </a:p>
          <a:p>
            <a:endParaRPr lang="en-US" dirty="0"/>
          </a:p>
        </p:txBody>
      </p:sp>
      <p:sp>
        <p:nvSpPr>
          <p:cNvPr id="5" name="Slide Number Placeholder 4">
            <a:extLst>
              <a:ext uri="{FF2B5EF4-FFF2-40B4-BE49-F238E27FC236}">
                <a16:creationId xmlns:a16="http://schemas.microsoft.com/office/drawing/2014/main" id="{003D6ADD-424E-35A7-787A-7DC7FCC15DB3}"/>
              </a:ext>
            </a:extLst>
          </p:cNvPr>
          <p:cNvSpPr>
            <a:spLocks noGrp="1"/>
          </p:cNvSpPr>
          <p:nvPr>
            <p:ph type="sldNum" sz="quarter" idx="12"/>
          </p:nvPr>
        </p:nvSpPr>
        <p:spPr/>
        <p:txBody>
          <a:bodyPr/>
          <a:lstStyle/>
          <a:p>
            <a:fld id="{4267CD5E-26CF-4249-8540-BB1D07FD4227}" type="slidenum">
              <a:rPr lang="en-US" smtClean="0"/>
              <a:t>6</a:t>
            </a:fld>
            <a:endParaRPr lang="en-US"/>
          </a:p>
        </p:txBody>
      </p:sp>
      <p:pic>
        <p:nvPicPr>
          <p:cNvPr id="3074" name="Picture 2">
            <a:extLst>
              <a:ext uri="{FF2B5EF4-FFF2-40B4-BE49-F238E27FC236}">
                <a16:creationId xmlns:a16="http://schemas.microsoft.com/office/drawing/2014/main" id="{22651F1C-08E1-15DE-464D-F5A3BE36F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286" y="2282876"/>
            <a:ext cx="16302720" cy="3260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206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317DE-A504-07A5-B454-DBAE0CA1C4BC}"/>
              </a:ext>
            </a:extLst>
          </p:cNvPr>
          <p:cNvSpPr>
            <a:spLocks noGrp="1"/>
          </p:cNvSpPr>
          <p:nvPr>
            <p:ph type="title"/>
          </p:nvPr>
        </p:nvSpPr>
        <p:spPr/>
        <p:txBody>
          <a:bodyPr/>
          <a:lstStyle/>
          <a:p>
            <a:r>
              <a:rPr lang="en-US" dirty="0"/>
              <a:t>Made for customization!</a:t>
            </a:r>
          </a:p>
        </p:txBody>
      </p:sp>
      <p:sp>
        <p:nvSpPr>
          <p:cNvPr id="5" name="Slide Number Placeholder 4">
            <a:extLst>
              <a:ext uri="{FF2B5EF4-FFF2-40B4-BE49-F238E27FC236}">
                <a16:creationId xmlns:a16="http://schemas.microsoft.com/office/drawing/2014/main" id="{D1AE70E4-E551-36F1-EC0E-4AC323BB26BB}"/>
              </a:ext>
            </a:extLst>
          </p:cNvPr>
          <p:cNvSpPr>
            <a:spLocks noGrp="1"/>
          </p:cNvSpPr>
          <p:nvPr>
            <p:ph type="sldNum" sz="quarter" idx="12"/>
          </p:nvPr>
        </p:nvSpPr>
        <p:spPr/>
        <p:txBody>
          <a:bodyPr/>
          <a:lstStyle/>
          <a:p>
            <a:fld id="{4267CD5E-26CF-4249-8540-BB1D07FD4227}" type="slidenum">
              <a:rPr lang="en-US" smtClean="0"/>
              <a:t>7</a:t>
            </a:fld>
            <a:endParaRPr lang="en-US"/>
          </a:p>
        </p:txBody>
      </p:sp>
      <p:pic>
        <p:nvPicPr>
          <p:cNvPr id="6" name="Picture 5">
            <a:extLst>
              <a:ext uri="{FF2B5EF4-FFF2-40B4-BE49-F238E27FC236}">
                <a16:creationId xmlns:a16="http://schemas.microsoft.com/office/drawing/2014/main" id="{4330E26F-5802-8332-851C-418A54DB4BAB}"/>
              </a:ext>
            </a:extLst>
          </p:cNvPr>
          <p:cNvPicPr>
            <a:picLocks noChangeAspect="1"/>
          </p:cNvPicPr>
          <p:nvPr/>
        </p:nvPicPr>
        <p:blipFill>
          <a:blip r:embed="rId2"/>
          <a:stretch>
            <a:fillRect/>
          </a:stretch>
        </p:blipFill>
        <p:spPr>
          <a:xfrm>
            <a:off x="5118243" y="457200"/>
            <a:ext cx="6178607" cy="5597091"/>
          </a:xfrm>
          <a:prstGeom prst="rect">
            <a:avLst/>
          </a:prstGeom>
        </p:spPr>
      </p:pic>
      <p:sp>
        <p:nvSpPr>
          <p:cNvPr id="7" name="Text Placeholder 7">
            <a:extLst>
              <a:ext uri="{FF2B5EF4-FFF2-40B4-BE49-F238E27FC236}">
                <a16:creationId xmlns:a16="http://schemas.microsoft.com/office/drawing/2014/main" id="{21AB1B34-1AA4-4B67-A6C0-2480EE35DD7F}"/>
              </a:ext>
            </a:extLst>
          </p:cNvPr>
          <p:cNvSpPr>
            <a:spLocks noGrp="1"/>
          </p:cNvSpPr>
          <p:nvPr>
            <p:ph type="body" sz="half" idx="2"/>
          </p:nvPr>
        </p:nvSpPr>
        <p:spPr/>
        <p:txBody>
          <a:bodyPr/>
          <a:lstStyle/>
          <a:p>
            <a:r>
              <a:rPr lang="en-US" dirty="0">
                <a:hlinkClick r:id="rId3"/>
              </a:rPr>
              <a:t>https://github.com/macclab-stevens/5GTDD-Radar-Visualizer</a:t>
            </a:r>
            <a:endParaRPr lang="en-US" dirty="0"/>
          </a:p>
          <a:p>
            <a:endParaRPr lang="en-US" dirty="0"/>
          </a:p>
        </p:txBody>
      </p:sp>
    </p:spTree>
    <p:extLst>
      <p:ext uri="{BB962C8B-B14F-4D97-AF65-F5344CB8AC3E}">
        <p14:creationId xmlns:p14="http://schemas.microsoft.com/office/powerpoint/2010/main" val="18510973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10ADB-CC39-893A-23F8-30C73328B5AF}"/>
              </a:ext>
            </a:extLst>
          </p:cNvPr>
          <p:cNvSpPr>
            <a:spLocks noGrp="1"/>
          </p:cNvSpPr>
          <p:nvPr>
            <p:ph type="title"/>
          </p:nvPr>
        </p:nvSpPr>
        <p:spPr/>
        <p:txBody>
          <a:bodyPr/>
          <a:lstStyle/>
          <a:p>
            <a:r>
              <a:rPr lang="en-US" dirty="0"/>
              <a:t>… There’s a model for that</a:t>
            </a:r>
          </a:p>
        </p:txBody>
      </p:sp>
      <p:sp>
        <p:nvSpPr>
          <p:cNvPr id="3" name="Text Placeholder 2">
            <a:extLst>
              <a:ext uri="{FF2B5EF4-FFF2-40B4-BE49-F238E27FC236}">
                <a16:creationId xmlns:a16="http://schemas.microsoft.com/office/drawing/2014/main" id="{6988BB27-E39A-C997-E546-2A2D1A668775}"/>
              </a:ext>
            </a:extLst>
          </p:cNvPr>
          <p:cNvSpPr>
            <a:spLocks noGrp="1"/>
          </p:cNvSpPr>
          <p:nvPr>
            <p:ph type="body" sz="half" idx="2"/>
          </p:nvPr>
        </p:nvSpPr>
        <p:spPr/>
        <p:txBody>
          <a:bodyPr/>
          <a:lstStyle/>
          <a:p>
            <a:r>
              <a:rPr lang="en-US" dirty="0"/>
              <a:t>Lots of examples on </a:t>
            </a:r>
            <a:r>
              <a:rPr lang="en-US" dirty="0" err="1"/>
              <a:t>matlab</a:t>
            </a:r>
            <a:r>
              <a:rPr lang="en-US" dirty="0"/>
              <a:t>! </a:t>
            </a:r>
          </a:p>
          <a:p>
            <a:r>
              <a:rPr lang="en-US" dirty="0"/>
              <a:t>Hard to chose the right one!</a:t>
            </a:r>
          </a:p>
        </p:txBody>
      </p:sp>
      <p:sp>
        <p:nvSpPr>
          <p:cNvPr id="5" name="Slide Number Placeholder 4">
            <a:extLst>
              <a:ext uri="{FF2B5EF4-FFF2-40B4-BE49-F238E27FC236}">
                <a16:creationId xmlns:a16="http://schemas.microsoft.com/office/drawing/2014/main" id="{88306A6D-B953-DBBC-C70D-213B3109386A}"/>
              </a:ext>
            </a:extLst>
          </p:cNvPr>
          <p:cNvSpPr>
            <a:spLocks noGrp="1"/>
          </p:cNvSpPr>
          <p:nvPr>
            <p:ph type="sldNum" sz="quarter" idx="12"/>
          </p:nvPr>
        </p:nvSpPr>
        <p:spPr/>
        <p:txBody>
          <a:bodyPr/>
          <a:lstStyle/>
          <a:p>
            <a:fld id="{4267CD5E-26CF-4249-8540-BB1D07FD4227}" type="slidenum">
              <a:rPr lang="en-US" smtClean="0"/>
              <a:t>8</a:t>
            </a:fld>
            <a:endParaRPr lang="en-US"/>
          </a:p>
        </p:txBody>
      </p:sp>
      <p:pic>
        <p:nvPicPr>
          <p:cNvPr id="7" name="Picture 6">
            <a:extLst>
              <a:ext uri="{FF2B5EF4-FFF2-40B4-BE49-F238E27FC236}">
                <a16:creationId xmlns:a16="http://schemas.microsoft.com/office/drawing/2014/main" id="{E8F0FBEA-F1A6-D9E2-A94C-76C2FEC90406}"/>
              </a:ext>
            </a:extLst>
          </p:cNvPr>
          <p:cNvPicPr>
            <a:picLocks noChangeAspect="1"/>
          </p:cNvPicPr>
          <p:nvPr/>
        </p:nvPicPr>
        <p:blipFill>
          <a:blip r:embed="rId2"/>
          <a:stretch>
            <a:fillRect/>
          </a:stretch>
        </p:blipFill>
        <p:spPr>
          <a:xfrm>
            <a:off x="4370638" y="1745988"/>
            <a:ext cx="7176589" cy="4434415"/>
          </a:xfrm>
          <a:prstGeom prst="rect">
            <a:avLst/>
          </a:prstGeom>
        </p:spPr>
      </p:pic>
    </p:spTree>
    <p:extLst>
      <p:ext uri="{BB962C8B-B14F-4D97-AF65-F5344CB8AC3E}">
        <p14:creationId xmlns:p14="http://schemas.microsoft.com/office/powerpoint/2010/main" val="13108603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a:extLst>
              <a:ext uri="{FF2B5EF4-FFF2-40B4-BE49-F238E27FC236}">
                <a16:creationId xmlns:a16="http://schemas.microsoft.com/office/drawing/2014/main" id="{E4BF9FFD-8502-6F5D-3439-330F88D062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6270" y="1176720"/>
            <a:ext cx="7015269" cy="48306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E3FB2DCE-F339-C1B1-DA26-566A00A3D1AD}"/>
              </a:ext>
            </a:extLst>
          </p:cNvPr>
          <p:cNvSpPr>
            <a:spLocks noGrp="1"/>
          </p:cNvSpPr>
          <p:nvPr>
            <p:ph type="title"/>
          </p:nvPr>
        </p:nvSpPr>
        <p:spPr/>
        <p:txBody>
          <a:bodyPr/>
          <a:lstStyle/>
          <a:p>
            <a:r>
              <a:rPr lang="en-US" dirty="0"/>
              <a:t>What’s in the example model? </a:t>
            </a:r>
          </a:p>
        </p:txBody>
      </p:sp>
      <p:sp>
        <p:nvSpPr>
          <p:cNvPr id="8" name="Text Placeholder 7">
            <a:extLst>
              <a:ext uri="{FF2B5EF4-FFF2-40B4-BE49-F238E27FC236}">
                <a16:creationId xmlns:a16="http://schemas.microsoft.com/office/drawing/2014/main" id="{C5B2DF52-D0D8-FB8C-A624-B8575186FC77}"/>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Symbol Scheduling (TTI)</a:t>
            </a:r>
          </a:p>
          <a:p>
            <a:pPr marL="285750" indent="-285750">
              <a:buFont typeface="Arial" panose="020B0604020202020204" pitchFamily="34" charset="0"/>
              <a:buChar char="•"/>
            </a:pPr>
            <a:r>
              <a:rPr lang="en-US" dirty="0"/>
              <a:t>Types of Scheduling (RR &amp; PF)</a:t>
            </a:r>
          </a:p>
          <a:p>
            <a:pPr marL="285750" indent="-285750">
              <a:buFont typeface="Arial" panose="020B0604020202020204" pitchFamily="34" charset="0"/>
              <a:buChar char="•"/>
            </a:pPr>
            <a:r>
              <a:rPr lang="en-US" dirty="0"/>
              <a:t>Multiple UEs (Users)</a:t>
            </a:r>
          </a:p>
          <a:p>
            <a:pPr marL="742928" lvl="1" indent="-285750">
              <a:buFont typeface="Arial" panose="020B0604020202020204" pitchFamily="34" charset="0"/>
              <a:buChar char="•"/>
            </a:pPr>
            <a:r>
              <a:rPr lang="en-US" dirty="0"/>
              <a:t>UEs at Various Distances</a:t>
            </a:r>
          </a:p>
          <a:p>
            <a:pPr marL="742928" lvl="1" indent="-285750">
              <a:buFont typeface="Arial" panose="020B0604020202020204" pitchFamily="34" charset="0"/>
              <a:buChar char="•"/>
            </a:pPr>
            <a:r>
              <a:rPr lang="en-US" dirty="0"/>
              <a:t>UEs with various data rate requirements</a:t>
            </a:r>
          </a:p>
          <a:p>
            <a:pPr marL="285750" indent="-285750">
              <a:buFont typeface="Arial" panose="020B0604020202020204" pitchFamily="34" charset="0"/>
              <a:buChar char="•"/>
            </a:pPr>
            <a:r>
              <a:rPr lang="en-US" dirty="0"/>
              <a:t>UE Results</a:t>
            </a:r>
          </a:p>
          <a:p>
            <a:pPr marL="285750" indent="-285750">
              <a:buFont typeface="Arial" panose="020B0604020202020204" pitchFamily="34" charset="0"/>
              <a:buChar char="•"/>
            </a:pPr>
            <a:endParaRPr lang="en-US" dirty="0"/>
          </a:p>
          <a:p>
            <a:pPr marL="742928" lvl="1"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003D6ADD-424E-35A7-787A-7DC7FCC15DB3}"/>
              </a:ext>
            </a:extLst>
          </p:cNvPr>
          <p:cNvSpPr>
            <a:spLocks noGrp="1"/>
          </p:cNvSpPr>
          <p:nvPr>
            <p:ph type="sldNum" sz="quarter" idx="12"/>
          </p:nvPr>
        </p:nvSpPr>
        <p:spPr/>
        <p:txBody>
          <a:bodyPr/>
          <a:lstStyle/>
          <a:p>
            <a:fld id="{4267CD5E-26CF-4249-8540-BB1D07FD4227}" type="slidenum">
              <a:rPr lang="en-US" smtClean="0"/>
              <a:t>9</a:t>
            </a:fld>
            <a:endParaRPr lang="en-US"/>
          </a:p>
        </p:txBody>
      </p:sp>
    </p:spTree>
    <p:extLst>
      <p:ext uri="{BB962C8B-B14F-4D97-AF65-F5344CB8AC3E}">
        <p14:creationId xmlns:p14="http://schemas.microsoft.com/office/powerpoint/2010/main" val="767821494"/>
      </p:ext>
    </p:extLst>
  </p:cSld>
  <p:clrMapOvr>
    <a:masterClrMapping/>
  </p:clrMapOvr>
</p:sld>
</file>

<file path=ppt/theme/theme1.xml><?xml version="1.0" encoding="utf-8"?>
<a:theme xmlns:a="http://schemas.openxmlformats.org/drawingml/2006/main" name="Office Theme">
  <a:themeElements>
    <a:clrScheme name="Stevens">
      <a:dk1>
        <a:srgbClr val="363D45"/>
      </a:dk1>
      <a:lt1>
        <a:srgbClr val="FFFFFF"/>
      </a:lt1>
      <a:dk2>
        <a:srgbClr val="00427F"/>
      </a:dk2>
      <a:lt2>
        <a:srgbClr val="E3E5E6"/>
      </a:lt2>
      <a:accent1>
        <a:srgbClr val="A32537"/>
      </a:accent1>
      <a:accent2>
        <a:srgbClr val="4895CF"/>
      </a:accent2>
      <a:accent3>
        <a:srgbClr val="EBC73A"/>
      </a:accent3>
      <a:accent4>
        <a:srgbClr val="E6832E"/>
      </a:accent4>
      <a:accent5>
        <a:srgbClr val="E7F2FB"/>
      </a:accent5>
      <a:accent6>
        <a:srgbClr val="FFF2E8"/>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2182</TotalTime>
  <Words>735</Words>
  <Application>Microsoft Macintosh PowerPoint</Application>
  <PresentationFormat>Widescreen</PresentationFormat>
  <Paragraphs>96</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.SF NS</vt:lpstr>
      <vt:lpstr>Arial</vt:lpstr>
      <vt:lpstr>Calibri</vt:lpstr>
      <vt:lpstr>IBM Plex Sans</vt:lpstr>
      <vt:lpstr>IBM Plex Sans Light</vt:lpstr>
      <vt:lpstr>IBM Plex Sans SemiBold</vt:lpstr>
      <vt:lpstr>Saira Condensed Condensed Light</vt:lpstr>
      <vt:lpstr>Saira Condensed Condensed SemiBold</vt:lpstr>
      <vt:lpstr>System Font Regular</vt:lpstr>
      <vt:lpstr>Times New Roman</vt:lpstr>
      <vt:lpstr>Wingdings</vt:lpstr>
      <vt:lpstr>Office Theme</vt:lpstr>
      <vt:lpstr>5G TDD Symbol Based Resource Scheduling Interference analysis with Deterministic Pulsed Radar Signals</vt:lpstr>
      <vt:lpstr>First The WHY</vt:lpstr>
      <vt:lpstr>Military Use of 3.5GMHz Comes in many flavors</vt:lpstr>
      <vt:lpstr>How to understand what happens if both are Tx at the Same time?!</vt:lpstr>
      <vt:lpstr>5G In the spectrum: TDD vs FDD</vt:lpstr>
      <vt:lpstr>A python script to help see the problem space </vt:lpstr>
      <vt:lpstr>Made for customization!</vt:lpstr>
      <vt:lpstr>… There’s a model for that</vt:lpstr>
      <vt:lpstr>What’s in the example model? </vt:lpstr>
      <vt:lpstr>What IS NOT in the model </vt:lpstr>
      <vt:lpstr>How does radar and 5G Collide!? </vt:lpstr>
      <vt:lpstr>How can we better view the UE allocations?    From logs to Graphs!</vt:lpstr>
      <vt:lpstr>What do 5G Resources look like in the model (Spectrum Perspective)?</vt:lpstr>
      <vt:lpstr>Adding some Pulse Interference (Radar)</vt:lpstr>
      <vt:lpstr>What does “Interference” look like over time? </vt:lpstr>
      <vt:lpstr>Spectrum Pulses overlapping: </vt:lpstr>
      <vt:lpstr>What can be Measured as interference? </vt:lpstr>
      <vt:lpstr>What is MCS and LA in 5G? </vt:lpstr>
      <vt:lpstr>Adventures and Questions?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LOREM IPSUM DOLOR</dc:title>
  <dc:creator>Ivan Caro</dc:creator>
  <cp:lastModifiedBy>Eric Forbes</cp:lastModifiedBy>
  <cp:revision>26</cp:revision>
  <dcterms:created xsi:type="dcterms:W3CDTF">2022-06-10T19:28:06Z</dcterms:created>
  <dcterms:modified xsi:type="dcterms:W3CDTF">2024-10-09T12:03:31Z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73fd474-4f3c-44ed-88fb-5cc4bd2471bf_Enabled">
    <vt:lpwstr>true</vt:lpwstr>
  </property>
  <property fmtid="{D5CDD505-2E9C-101B-9397-08002B2CF9AE}" pid="3" name="MSIP_Label_a73fd474-4f3c-44ed-88fb-5cc4bd2471bf_SetDate">
    <vt:lpwstr>2024-10-08T10:22:35Z</vt:lpwstr>
  </property>
  <property fmtid="{D5CDD505-2E9C-101B-9397-08002B2CF9AE}" pid="4" name="MSIP_Label_a73fd474-4f3c-44ed-88fb-5cc4bd2471bf_Method">
    <vt:lpwstr>Standard</vt:lpwstr>
  </property>
  <property fmtid="{D5CDD505-2E9C-101B-9397-08002B2CF9AE}" pid="5" name="MSIP_Label_a73fd474-4f3c-44ed-88fb-5cc4bd2471bf_Name">
    <vt:lpwstr>defa4170-0d19-0005-0004-bc88714345d2</vt:lpwstr>
  </property>
  <property fmtid="{D5CDD505-2E9C-101B-9397-08002B2CF9AE}" pid="6" name="MSIP_Label_a73fd474-4f3c-44ed-88fb-5cc4bd2471bf_SiteId">
    <vt:lpwstr>8d1a69ec-03b5-4345-ae21-dad112f5fb4f</vt:lpwstr>
  </property>
  <property fmtid="{D5CDD505-2E9C-101B-9397-08002B2CF9AE}" pid="7" name="MSIP_Label_a73fd474-4f3c-44ed-88fb-5cc4bd2471bf_ActionId">
    <vt:lpwstr>486d1573-2b18-4ead-a827-003d98b1b6b4</vt:lpwstr>
  </property>
  <property fmtid="{D5CDD505-2E9C-101B-9397-08002B2CF9AE}" pid="8" name="MSIP_Label_a73fd474-4f3c-44ed-88fb-5cc4bd2471bf_ContentBits">
    <vt:lpwstr>0</vt:lpwstr>
  </property>
</Properties>
</file>